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5"/>
  </p:notesMasterIdLst>
  <p:sldIdLst>
    <p:sldId id="256" r:id="rId2"/>
    <p:sldId id="272" r:id="rId3"/>
    <p:sldId id="271" r:id="rId4"/>
    <p:sldId id="273" r:id="rId5"/>
    <p:sldId id="259" r:id="rId6"/>
    <p:sldId id="262" r:id="rId7"/>
    <p:sldId id="275" r:id="rId8"/>
    <p:sldId id="276" r:id="rId9"/>
    <p:sldId id="277" r:id="rId10"/>
    <p:sldId id="279" r:id="rId11"/>
    <p:sldId id="349" r:id="rId12"/>
    <p:sldId id="350" r:id="rId13"/>
    <p:sldId id="355" r:id="rId14"/>
    <p:sldId id="356" r:id="rId15"/>
    <p:sldId id="344" r:id="rId16"/>
    <p:sldId id="345" r:id="rId17"/>
    <p:sldId id="280" r:id="rId18"/>
    <p:sldId id="281" r:id="rId19"/>
    <p:sldId id="278" r:id="rId20"/>
    <p:sldId id="282" r:id="rId21"/>
    <p:sldId id="283" r:id="rId22"/>
    <p:sldId id="352" r:id="rId23"/>
    <p:sldId id="354" r:id="rId24"/>
    <p:sldId id="353" r:id="rId25"/>
    <p:sldId id="264" r:id="rId26"/>
    <p:sldId id="261" r:id="rId27"/>
    <p:sldId id="291" r:id="rId28"/>
    <p:sldId id="292" r:id="rId29"/>
    <p:sldId id="285" r:id="rId30"/>
    <p:sldId id="294" r:id="rId31"/>
    <p:sldId id="302" r:id="rId32"/>
    <p:sldId id="284" r:id="rId33"/>
    <p:sldId id="289" r:id="rId34"/>
    <p:sldId id="300" r:id="rId35"/>
    <p:sldId id="299" r:id="rId36"/>
    <p:sldId id="288" r:id="rId37"/>
    <p:sldId id="295" r:id="rId38"/>
    <p:sldId id="296" r:id="rId39"/>
    <p:sldId id="287" r:id="rId40"/>
    <p:sldId id="301" r:id="rId41"/>
    <p:sldId id="304" r:id="rId42"/>
    <p:sldId id="307" r:id="rId43"/>
    <p:sldId id="305" r:id="rId44"/>
    <p:sldId id="308" r:id="rId45"/>
    <p:sldId id="306" r:id="rId46"/>
    <p:sldId id="309" r:id="rId47"/>
    <p:sldId id="327" r:id="rId48"/>
    <p:sldId id="333" r:id="rId49"/>
    <p:sldId id="334" r:id="rId50"/>
    <p:sldId id="326" r:id="rId51"/>
    <p:sldId id="329" r:id="rId52"/>
    <p:sldId id="331" r:id="rId53"/>
    <p:sldId id="332" r:id="rId54"/>
    <p:sldId id="325" r:id="rId55"/>
    <p:sldId id="311" r:id="rId56"/>
    <p:sldId id="313" r:id="rId57"/>
    <p:sldId id="314" r:id="rId58"/>
    <p:sldId id="315" r:id="rId59"/>
    <p:sldId id="317" r:id="rId60"/>
    <p:sldId id="316" r:id="rId61"/>
    <p:sldId id="318" r:id="rId62"/>
    <p:sldId id="319" r:id="rId63"/>
    <p:sldId id="320" r:id="rId64"/>
    <p:sldId id="321" r:id="rId65"/>
    <p:sldId id="322" r:id="rId66"/>
    <p:sldId id="323" r:id="rId67"/>
    <p:sldId id="270" r:id="rId68"/>
    <p:sldId id="269" r:id="rId69"/>
    <p:sldId id="268" r:id="rId70"/>
    <p:sldId id="265" r:id="rId71"/>
    <p:sldId id="260" r:id="rId72"/>
    <p:sldId id="336" r:id="rId73"/>
    <p:sldId id="338" r:id="rId74"/>
    <p:sldId id="337" r:id="rId75"/>
    <p:sldId id="340" r:id="rId76"/>
    <p:sldId id="339" r:id="rId77"/>
    <p:sldId id="342" r:id="rId78"/>
    <p:sldId id="348" r:id="rId79"/>
    <p:sldId id="347" r:id="rId80"/>
    <p:sldId id="341" r:id="rId81"/>
    <p:sldId id="335" r:id="rId82"/>
    <p:sldId id="343" r:id="rId83"/>
    <p:sldId id="346" r:id="rId8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5118"/>
    <a:srgbClr val="D4D4D4"/>
    <a:srgbClr val="E0E0E0"/>
    <a:srgbClr val="B8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-72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notesMaster" Target="notesMasters/notesMaster1.xml"/><Relationship Id="rId86" Type="http://schemas.openxmlformats.org/officeDocument/2006/relationships/printerSettings" Target="printerSettings/printerSettings1.bin"/><Relationship Id="rId87" Type="http://schemas.openxmlformats.org/officeDocument/2006/relationships/presProps" Target="presProps.xml"/><Relationship Id="rId88" Type="http://schemas.openxmlformats.org/officeDocument/2006/relationships/viewProps" Target="viewProps.xml"/><Relationship Id="rId8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04CFBB-6753-9E4C-BD97-EA06E7397A35}" type="datetimeFigureOut">
              <a:rPr lang="en-US" smtClean="0"/>
              <a:pPr/>
              <a:t>7/26/12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C26BE7-BF3C-F24F-B6AE-1957385FD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399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Digital</a:t>
            </a:r>
            <a:r>
              <a:rPr lang="en-US" baseline="0" dirty="0" smtClean="0"/>
              <a:t> computation – success story. Lots of great stuff like decoding the human genome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And most importantly, how do we know the answer is right?</a:t>
            </a:r>
            <a:r>
              <a:rPr lang="en-US" baseline="0" dirty="0" smtClean="0"/>
              <a:t> What if they answer incorrectly?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need *confidence* in our results. People might just guess!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would they get this wrong?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Could be stupid or lazy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Could be bots.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Either way, they could just</a:t>
            </a:r>
            <a:r>
              <a:rPr lang="en-US" baseline="0" dirty="0" smtClean="0"/>
              <a:t> be guessing (definitely if they are bots – these already exist).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 we do about this? Idea:</a:t>
            </a:r>
            <a:r>
              <a:rPr lang="en-US" baseline="0" dirty="0" smtClean="0"/>
              <a:t> VOTE.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839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</a:t>
            </a:r>
            <a:r>
              <a:rPr lang="en-US" baseline="0" dirty="0" smtClean="0"/>
              <a:t> both guys agree, then we are happy. Right?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2475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Nope. Consider coin</a:t>
            </a:r>
            <a:r>
              <a:rPr lang="en-US" baseline="0" dirty="0" smtClean="0"/>
              <a:t> flips.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2218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 have N workers that agree (x-axis)</a:t>
            </a:r>
            <a:r>
              <a:rPr lang="en-US" baseline="0" dirty="0" smtClean="0"/>
              <a:t>, and you are asking each of them questions with 2 choices, 3 choices, etc., you can get higher and higher confidence as the number of workers (tasks)  and the number of answers goes 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393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Computers great at some things</a:t>
            </a:r>
            <a:r>
              <a:rPr lang="en-US" baseline="0" dirty="0" smtClean="0"/>
              <a:t> – aerodynamic simulation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need *confidence* in our results.</a:t>
            </a:r>
          </a:p>
          <a:p>
            <a:r>
              <a:rPr lang="en-US" dirty="0" err="1" smtClean="0"/>
              <a:t>AutoMan</a:t>
            </a:r>
            <a:r>
              <a:rPr lang="en-US" dirty="0" smtClean="0"/>
              <a:t> automatically handles all of these problems.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need *confidence* in our results.</a:t>
            </a:r>
          </a:p>
          <a:p>
            <a:r>
              <a:rPr lang="en-US" dirty="0" err="1" smtClean="0"/>
              <a:t>AutoMan</a:t>
            </a:r>
            <a:r>
              <a:rPr lang="en-US" dirty="0" smtClean="0"/>
              <a:t> automatically handles all of these problems.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need *confidence* in our results.</a:t>
            </a:r>
          </a:p>
          <a:p>
            <a:r>
              <a:rPr lang="en-US" dirty="0" err="1" smtClean="0"/>
              <a:t>AutoMan</a:t>
            </a:r>
            <a:r>
              <a:rPr lang="en-US" dirty="0" smtClean="0"/>
              <a:t> automatically handles all of these problems.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need *confidence* in our results.</a:t>
            </a:r>
          </a:p>
          <a:p>
            <a:r>
              <a:rPr lang="en-US" dirty="0" err="1" smtClean="0"/>
              <a:t>AutoMan</a:t>
            </a:r>
            <a:r>
              <a:rPr lang="en-US" dirty="0" smtClean="0"/>
              <a:t> automatically handles all of these problems.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need *confidence* in our results.</a:t>
            </a:r>
          </a:p>
          <a:p>
            <a:r>
              <a:rPr lang="en-US" dirty="0" err="1" smtClean="0"/>
              <a:t>AutoMan</a:t>
            </a:r>
            <a:r>
              <a:rPr lang="en-US" dirty="0" smtClean="0"/>
              <a:t> automatically handles all of these problems.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need *confidence* in our results.</a:t>
            </a:r>
          </a:p>
          <a:p>
            <a:r>
              <a:rPr lang="en-US" dirty="0" err="1" smtClean="0"/>
              <a:t>AutoMan</a:t>
            </a:r>
            <a:r>
              <a:rPr lang="en-US" dirty="0" smtClean="0"/>
              <a:t> automatically handles all of these problems.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need *confidence* in our results.</a:t>
            </a:r>
          </a:p>
          <a:p>
            <a:r>
              <a:rPr lang="en-US" dirty="0" err="1" smtClean="0"/>
              <a:t>AutoMan</a:t>
            </a:r>
            <a:r>
              <a:rPr lang="en-US" dirty="0" smtClean="0"/>
              <a:t> automatically handles all of these problems.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need *confidence* in our results.</a:t>
            </a:r>
          </a:p>
          <a:p>
            <a:r>
              <a:rPr lang="en-US" dirty="0" err="1" smtClean="0"/>
              <a:t>AutoMan</a:t>
            </a:r>
            <a:r>
              <a:rPr lang="en-US" dirty="0" smtClean="0"/>
              <a:t> automatically handles all of these problems.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you don’t necessarily</a:t>
            </a:r>
            <a:r>
              <a:rPr lang="en-US" baseline="0" dirty="0" smtClean="0"/>
              <a:t> need a majority! As the number of tasks increases – and as the number of choices (answers) increases – you can get 95% confidence with a smaller and smaller fraction.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8078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talk about our model of a worker. He LOOKS so</a:t>
            </a:r>
            <a:r>
              <a:rPr lang="en-US" baseline="0" dirty="0" smtClean="0"/>
              <a:t> SAD! What makes him happy? What motivates him?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96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3D simulations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Money. That’s why he’s there. He</a:t>
            </a:r>
            <a:r>
              <a:rPr lang="en-US" baseline="0" dirty="0" smtClean="0"/>
              <a:t> likes money.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362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But! He is also lazy. He wants to finish his job as fast as possible. What</a:t>
            </a:r>
            <a:r>
              <a:rPr lang="en-US" baseline="0" dirty="0" smtClean="0"/>
              <a:t> are the implications?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187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655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Here’s a toy example execution. Very hard to do by computer. Let’s just ask people.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5470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Weird optimization opportunities.</a:t>
            </a:r>
            <a:r>
              <a:rPr lang="en-US" baseline="0" dirty="0" smtClean="0"/>
              <a:t> We think of optimizations as reducing time. How can we do that here?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861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Computers not so good at other tasks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Computers not so good at other tasks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Can’t just call this function. What’s the answer?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Great – but lots of challenges.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have to pay workers. How much should</a:t>
            </a:r>
            <a:r>
              <a:rPr lang="en-US" baseline="0" dirty="0" smtClean="0"/>
              <a:t> you pay?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long should the task take?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C26BE7-BF3C-F24F-B6AE-1957385FDE98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7/26/12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7/26/12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7/26/12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7/26/12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7/26/12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7/26/12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7/26/12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7/26/12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7/26/12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7/26/12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4E71C-0959-5B44-B9C9-8BA17F42F5D5}" type="datetimeFigureOut">
              <a:rPr lang="en-US" smtClean="0"/>
              <a:pPr/>
              <a:t>7/26/12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4E71C-0959-5B44-B9C9-8BA17F42F5D5}" type="datetimeFigureOut">
              <a:rPr lang="en-US" smtClean="0"/>
              <a:pPr/>
              <a:t>7/26/12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00CF9-2FEF-D94C-BE43-A7EE7A7CC71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12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6.png"/><Relationship Id="rId7" Type="http://schemas.openxmlformats.org/officeDocument/2006/relationships/image" Target="../media/image28.png"/><Relationship Id="rId8" Type="http://schemas.openxmlformats.org/officeDocument/2006/relationships/image" Target="../media/image31.png"/><Relationship Id="rId9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4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4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4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4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4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4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4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4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2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2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6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2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t="12021" b="5967"/>
          <a:stretch>
            <a:fillRect/>
          </a:stretch>
        </p:blipFill>
        <p:spPr>
          <a:xfrm>
            <a:off x="965200" y="155495"/>
            <a:ext cx="7213600" cy="329132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13553" y="5811898"/>
            <a:ext cx="8418908" cy="1066800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FFFFFF"/>
                </a:solidFill>
              </a:rPr>
              <a:t>Emery Berger</a:t>
            </a:r>
            <a:r>
              <a:rPr lang="en-US" sz="2400" dirty="0" smtClean="0">
                <a:solidFill>
                  <a:srgbClr val="FFFFFF"/>
                </a:solidFill>
              </a:rPr>
              <a:t>, Dan </a:t>
            </a:r>
            <a:r>
              <a:rPr lang="en-US" sz="2400" dirty="0" err="1" smtClean="0">
                <a:solidFill>
                  <a:srgbClr val="FFFFFF"/>
                </a:solidFill>
              </a:rPr>
              <a:t>Barowy</a:t>
            </a:r>
            <a:r>
              <a:rPr lang="en-US" sz="2400" dirty="0" smtClean="0">
                <a:solidFill>
                  <a:srgbClr val="FFFFFF"/>
                </a:solidFill>
              </a:rPr>
              <a:t>, Charlie </a:t>
            </a:r>
            <a:r>
              <a:rPr lang="en-US" sz="2400" dirty="0" err="1" smtClean="0">
                <a:solidFill>
                  <a:srgbClr val="FFFFFF"/>
                </a:solidFill>
              </a:rPr>
              <a:t>Curtsinger</a:t>
            </a:r>
            <a:r>
              <a:rPr lang="en-US" sz="2400" dirty="0" smtClean="0">
                <a:solidFill>
                  <a:srgbClr val="FFFFFF"/>
                </a:solidFill>
              </a:rPr>
              <a:t>, Andrew McGregor</a:t>
            </a:r>
            <a:br>
              <a:rPr lang="en-US" sz="2400" dirty="0" smtClean="0">
                <a:solidFill>
                  <a:srgbClr val="FFFFFF"/>
                </a:solidFill>
              </a:rPr>
            </a:br>
            <a:r>
              <a:rPr lang="en-US" sz="2800" b="1" dirty="0" smtClean="0">
                <a:solidFill>
                  <a:srgbClr val="FFFFFF"/>
                </a:solidFill>
              </a:rPr>
              <a:t>University of Massachusetts, Amherst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13553" y="3654145"/>
            <a:ext cx="8418907" cy="1878904"/>
          </a:xfrm>
          <a:solidFill>
            <a:srgbClr val="D4D4D4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4800" b="1" dirty="0" smtClean="0">
                <a:latin typeface="Calibri"/>
                <a:cs typeface="Calibri"/>
              </a:rPr>
              <a:t>Programming with People:</a:t>
            </a:r>
            <a:br>
              <a:rPr lang="en-US" sz="4800" b="1" dirty="0" smtClean="0">
                <a:latin typeface="Calibri"/>
                <a:cs typeface="Calibri"/>
              </a:rPr>
            </a:br>
            <a:r>
              <a:rPr lang="en-US" b="1" i="1" dirty="0" smtClean="0">
                <a:cs typeface="Calibri"/>
              </a:rPr>
              <a:t>Integrating </a:t>
            </a:r>
            <a:r>
              <a:rPr lang="en-US" b="1" i="1" dirty="0" smtClean="0">
                <a:solidFill>
                  <a:srgbClr val="3366FF"/>
                </a:solidFill>
                <a:latin typeface="Calibri"/>
                <a:cs typeface="Calibri"/>
              </a:rPr>
              <a:t>Human-Based</a:t>
            </a:r>
            <a:br>
              <a:rPr lang="en-US" b="1" i="1" dirty="0" smtClean="0">
                <a:solidFill>
                  <a:srgbClr val="3366FF"/>
                </a:solidFill>
                <a:latin typeface="Calibri"/>
                <a:cs typeface="Calibri"/>
              </a:rPr>
            </a:br>
            <a:r>
              <a:rPr lang="en-US" b="1" i="1" dirty="0" smtClean="0">
                <a:latin typeface="Calibri"/>
                <a:cs typeface="Calibri"/>
              </a:rPr>
              <a:t>&amp; </a:t>
            </a:r>
            <a:r>
              <a:rPr lang="en-US" b="1" i="1" dirty="0" smtClean="0">
                <a:solidFill>
                  <a:srgbClr val="FF0000"/>
                </a:solidFill>
                <a:latin typeface="Calibri"/>
                <a:cs typeface="Calibri"/>
              </a:rPr>
              <a:t>Digital </a:t>
            </a:r>
            <a:r>
              <a:rPr lang="en-US" b="1" i="1" dirty="0" smtClean="0">
                <a:solidFill>
                  <a:srgbClr val="0000FF"/>
                </a:solidFill>
                <a:latin typeface="Calibri"/>
                <a:cs typeface="Calibri"/>
              </a:rPr>
              <a:t>Computation</a:t>
            </a:r>
            <a:endParaRPr lang="en-US" b="1" i="1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sp>
        <p:nvSpPr>
          <p:cNvPr id="12" name="Down Arrow 11"/>
          <p:cNvSpPr/>
          <p:nvPr/>
        </p:nvSpPr>
        <p:spPr>
          <a:xfrm>
            <a:off x="6203775" y="1798547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46" y="2523152"/>
            <a:ext cx="3020259" cy="20739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03534" y="17981"/>
            <a:ext cx="3546894" cy="523220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solidFill>
              <a:schemeClr val="bg1">
                <a:lumMod val="65000"/>
                <a:alpha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ucida Sans"/>
                <a:cs typeface="Lucida Sans"/>
              </a:rPr>
              <a:t>http://</a:t>
            </a:r>
            <a:r>
              <a:rPr lang="en-US" sz="28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ucida Sans"/>
                <a:cs typeface="Lucida Sans"/>
              </a:rPr>
              <a:t>mturk.com</a:t>
            </a:r>
            <a:endParaRPr lang="en-US" sz="2800" b="1" i="1" dirty="0">
              <a:solidFill>
                <a:schemeClr val="tx1">
                  <a:lumMod val="50000"/>
                  <a:lumOff val="50000"/>
                </a:schemeClr>
              </a:solidFill>
              <a:latin typeface="Lucida Sans"/>
              <a:cs typeface="Lucida San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06985" y="12197"/>
            <a:ext cx="1831857" cy="12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81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2-07-17 at 10.10.09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0" t="837" b="837"/>
          <a:stretch/>
        </p:blipFill>
        <p:spPr>
          <a:xfrm>
            <a:off x="0" y="831038"/>
            <a:ext cx="9138842" cy="6115164"/>
          </a:xfrm>
        </p:spPr>
      </p:pic>
      <p:sp>
        <p:nvSpPr>
          <p:cNvPr id="5" name="TextBox 4"/>
          <p:cNvSpPr txBox="1"/>
          <p:nvPr/>
        </p:nvSpPr>
        <p:spPr>
          <a:xfrm>
            <a:off x="4103534" y="17981"/>
            <a:ext cx="3546894" cy="523220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solidFill>
              <a:schemeClr val="bg1">
                <a:lumMod val="65000"/>
                <a:alpha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ucida Sans"/>
                <a:cs typeface="Lucida Sans"/>
              </a:rPr>
              <a:t>http://</a:t>
            </a:r>
            <a:r>
              <a:rPr lang="en-US" sz="28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ucida Sans"/>
                <a:cs typeface="Lucida Sans"/>
              </a:rPr>
              <a:t>mturk.com</a:t>
            </a:r>
            <a:endParaRPr lang="en-US" sz="2800" b="1" i="1" dirty="0">
              <a:solidFill>
                <a:schemeClr val="tx1">
                  <a:lumMod val="50000"/>
                  <a:lumOff val="50000"/>
                </a:schemeClr>
              </a:solidFill>
              <a:latin typeface="Lucida Sans"/>
              <a:cs typeface="Lucida San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06985" y="12197"/>
            <a:ext cx="1831857" cy="12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283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2-07-17 at 10.33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4561"/>
            <a:ext cx="9144000" cy="451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701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07-17 at 10.39.1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7840"/>
            <a:ext cx="9144000" cy="461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364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1093" b="2534"/>
          <a:stretch/>
        </p:blipFill>
        <p:spPr>
          <a:xfrm>
            <a:off x="1975385" y="-1"/>
            <a:ext cx="4922789" cy="687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796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49936"/>
          <a:stretch/>
        </p:blipFill>
        <p:spPr>
          <a:xfrm>
            <a:off x="2006741" y="0"/>
            <a:ext cx="4938466" cy="691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40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sp>
        <p:nvSpPr>
          <p:cNvPr id="12" name="Down Arrow 11"/>
          <p:cNvSpPr/>
          <p:nvPr/>
        </p:nvSpPr>
        <p:spPr>
          <a:xfrm>
            <a:off x="6203775" y="1798547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6209127" y="4519315"/>
            <a:ext cx="320014" cy="104236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4"/>
          <p:cNvGrpSpPr/>
          <p:nvPr/>
        </p:nvGrpSpPr>
        <p:grpSpPr>
          <a:xfrm>
            <a:off x="3446191" y="5799740"/>
            <a:ext cx="5287722" cy="830997"/>
            <a:chOff x="5715000" y="838200"/>
            <a:chExt cx="5034408" cy="830997"/>
          </a:xfrm>
        </p:grpSpPr>
        <p:sp>
          <p:nvSpPr>
            <p:cNvPr id="15" name="Rectangle 14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True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46" y="2523152"/>
            <a:ext cx="3020259" cy="20739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sp>
        <p:nvSpPr>
          <p:cNvPr id="12" name="Down Arrow 11"/>
          <p:cNvSpPr/>
          <p:nvPr/>
        </p:nvSpPr>
        <p:spPr>
          <a:xfrm>
            <a:off x="6203775" y="1798547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6209127" y="4519315"/>
            <a:ext cx="320014" cy="104236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4"/>
          <p:cNvGrpSpPr/>
          <p:nvPr/>
        </p:nvGrpSpPr>
        <p:grpSpPr>
          <a:xfrm>
            <a:off x="3446191" y="5799740"/>
            <a:ext cx="5287722" cy="830997"/>
            <a:chOff x="5715000" y="838200"/>
            <a:chExt cx="5034408" cy="830997"/>
          </a:xfrm>
        </p:grpSpPr>
        <p:sp>
          <p:nvSpPr>
            <p:cNvPr id="15" name="Rectangle 14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True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46" y="2523152"/>
            <a:ext cx="3020259" cy="207391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524" y="1037545"/>
            <a:ext cx="1947000" cy="21565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sp>
        <p:nvSpPr>
          <p:cNvPr id="13" name="Down Arrow 12"/>
          <p:cNvSpPr/>
          <p:nvPr/>
        </p:nvSpPr>
        <p:spPr>
          <a:xfrm>
            <a:off x="6209127" y="4519315"/>
            <a:ext cx="320014" cy="104236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4"/>
          <p:cNvGrpSpPr/>
          <p:nvPr/>
        </p:nvGrpSpPr>
        <p:grpSpPr>
          <a:xfrm>
            <a:off x="3446191" y="5799740"/>
            <a:ext cx="5287722" cy="830997"/>
            <a:chOff x="5715000" y="838200"/>
            <a:chExt cx="5034408" cy="830997"/>
          </a:xfrm>
        </p:grpSpPr>
        <p:sp>
          <p:nvSpPr>
            <p:cNvPr id="15" name="Rectangle 14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True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46" y="2523152"/>
            <a:ext cx="3020259" cy="20739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8524" y="2749501"/>
            <a:ext cx="1677918" cy="165319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lum bright="32000"/>
          </a:blip>
          <a:stretch>
            <a:fillRect/>
          </a:stretch>
        </p:blipFill>
        <p:spPr>
          <a:xfrm>
            <a:off x="438524" y="1037545"/>
            <a:ext cx="1947000" cy="2156543"/>
          </a:xfrm>
          <a:prstGeom prst="rect">
            <a:avLst/>
          </a:prstGeom>
        </p:spPr>
      </p:pic>
      <p:sp>
        <p:nvSpPr>
          <p:cNvPr id="21" name="Down Arrow 20"/>
          <p:cNvSpPr/>
          <p:nvPr/>
        </p:nvSpPr>
        <p:spPr>
          <a:xfrm>
            <a:off x="6203775" y="1798547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7158" y="-251328"/>
            <a:ext cx="9331158" cy="78440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sp>
        <p:nvSpPr>
          <p:cNvPr id="13" name="Down Arrow 12"/>
          <p:cNvSpPr/>
          <p:nvPr/>
        </p:nvSpPr>
        <p:spPr>
          <a:xfrm>
            <a:off x="6209127" y="4519315"/>
            <a:ext cx="320014" cy="104236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4"/>
          <p:cNvGrpSpPr/>
          <p:nvPr/>
        </p:nvGrpSpPr>
        <p:grpSpPr>
          <a:xfrm>
            <a:off x="3446191" y="5799740"/>
            <a:ext cx="5287722" cy="830997"/>
            <a:chOff x="5715000" y="838200"/>
            <a:chExt cx="5034408" cy="830997"/>
          </a:xfrm>
        </p:grpSpPr>
        <p:sp>
          <p:nvSpPr>
            <p:cNvPr id="15" name="Rectangle 14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False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46" y="2523152"/>
            <a:ext cx="3020259" cy="20739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8524" y="2749501"/>
            <a:ext cx="1677918" cy="165319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lum bright="32000"/>
          </a:blip>
          <a:stretch>
            <a:fillRect/>
          </a:stretch>
        </p:blipFill>
        <p:spPr>
          <a:xfrm>
            <a:off x="438524" y="1037545"/>
            <a:ext cx="1947000" cy="2156543"/>
          </a:xfrm>
          <a:prstGeom prst="rect">
            <a:avLst/>
          </a:prstGeom>
        </p:spPr>
      </p:pic>
      <p:sp>
        <p:nvSpPr>
          <p:cNvPr id="21" name="Down Arrow 20"/>
          <p:cNvSpPr/>
          <p:nvPr/>
        </p:nvSpPr>
        <p:spPr>
          <a:xfrm>
            <a:off x="6203775" y="1798547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sp>
        <p:nvSpPr>
          <p:cNvPr id="13" name="Down Arrow 12"/>
          <p:cNvSpPr/>
          <p:nvPr/>
        </p:nvSpPr>
        <p:spPr>
          <a:xfrm>
            <a:off x="6209127" y="4519315"/>
            <a:ext cx="320014" cy="104236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4"/>
          <p:cNvGrpSpPr/>
          <p:nvPr/>
        </p:nvGrpSpPr>
        <p:grpSpPr>
          <a:xfrm>
            <a:off x="3446191" y="5799740"/>
            <a:ext cx="5287722" cy="830997"/>
            <a:chOff x="5715000" y="838200"/>
            <a:chExt cx="5034408" cy="830997"/>
          </a:xfrm>
        </p:grpSpPr>
        <p:sp>
          <p:nvSpPr>
            <p:cNvPr id="15" name="Rectangle 14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False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46" y="2523152"/>
            <a:ext cx="3020259" cy="20739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10000"/>
          </a:blip>
          <a:stretch>
            <a:fillRect/>
          </a:stretch>
        </p:blipFill>
        <p:spPr>
          <a:xfrm>
            <a:off x="438524" y="2749501"/>
            <a:ext cx="1677918" cy="165319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lum bright="32000"/>
          </a:blip>
          <a:stretch>
            <a:fillRect/>
          </a:stretch>
        </p:blipFill>
        <p:spPr>
          <a:xfrm>
            <a:off x="438524" y="1037545"/>
            <a:ext cx="1947000" cy="215654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rcRect l="3810" t="2966" r="3760" b="2964"/>
          <a:stretch>
            <a:fillRect/>
          </a:stretch>
        </p:blipFill>
        <p:spPr>
          <a:xfrm>
            <a:off x="347811" y="4094715"/>
            <a:ext cx="2074345" cy="2763285"/>
          </a:xfrm>
          <a:prstGeom prst="rect">
            <a:avLst/>
          </a:prstGeom>
        </p:spPr>
      </p:pic>
      <p:sp>
        <p:nvSpPr>
          <p:cNvPr id="21" name="Down Arrow 20"/>
          <p:cNvSpPr/>
          <p:nvPr/>
        </p:nvSpPr>
        <p:spPr>
          <a:xfrm>
            <a:off x="6203775" y="1798547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wn Arrow 4"/>
          <p:cNvSpPr/>
          <p:nvPr/>
        </p:nvSpPr>
        <p:spPr>
          <a:xfrm>
            <a:off x="4296451" y="4441567"/>
            <a:ext cx="320014" cy="104236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4"/>
          <p:cNvGrpSpPr/>
          <p:nvPr/>
        </p:nvGrpSpPr>
        <p:grpSpPr>
          <a:xfrm>
            <a:off x="1831390" y="5483927"/>
            <a:ext cx="5287722" cy="830997"/>
            <a:chOff x="5715000" y="838200"/>
            <a:chExt cx="5034408" cy="830997"/>
          </a:xfrm>
        </p:grpSpPr>
        <p:sp>
          <p:nvSpPr>
            <p:cNvPr id="7" name="Rectangle 6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False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28870" y="2445404"/>
            <a:ext cx="3020259" cy="207391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899093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>
            <a:off x="4296451" y="4441567"/>
            <a:ext cx="320014" cy="104236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4"/>
          <p:cNvGrpSpPr/>
          <p:nvPr/>
        </p:nvGrpSpPr>
        <p:grpSpPr>
          <a:xfrm>
            <a:off x="1831390" y="5483927"/>
            <a:ext cx="5287722" cy="830997"/>
            <a:chOff x="5715000" y="838200"/>
            <a:chExt cx="5034408" cy="830997"/>
          </a:xfrm>
        </p:grpSpPr>
        <p:sp>
          <p:nvSpPr>
            <p:cNvPr id="7" name="Rectangle 6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False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28870" y="2445404"/>
            <a:ext cx="3020259" cy="207391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695026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170" y="0"/>
            <a:ext cx="10008973" cy="6858000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>
            <a:off x="4296451" y="4441567"/>
            <a:ext cx="320014" cy="104236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4"/>
          <p:cNvGrpSpPr/>
          <p:nvPr/>
        </p:nvGrpSpPr>
        <p:grpSpPr>
          <a:xfrm>
            <a:off x="1831390" y="5483927"/>
            <a:ext cx="5287722" cy="830997"/>
            <a:chOff x="5715000" y="838200"/>
            <a:chExt cx="5034408" cy="830997"/>
          </a:xfrm>
        </p:grpSpPr>
        <p:sp>
          <p:nvSpPr>
            <p:cNvPr id="7" name="Rectangle 6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False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28870" y="2445404"/>
            <a:ext cx="3020259" cy="207391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8629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 l="19000"/>
          <a:stretch>
            <a:fillRect/>
          </a:stretch>
        </p:blipFill>
        <p:spPr>
          <a:xfrm>
            <a:off x="0" y="0"/>
            <a:ext cx="9208098" cy="7607102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>
            <a:off x="4296451" y="4441567"/>
            <a:ext cx="320014" cy="104236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4"/>
          <p:cNvGrpSpPr/>
          <p:nvPr/>
        </p:nvGrpSpPr>
        <p:grpSpPr>
          <a:xfrm>
            <a:off x="1831390" y="5483927"/>
            <a:ext cx="5287722" cy="830997"/>
            <a:chOff x="5715000" y="838200"/>
            <a:chExt cx="5034408" cy="830997"/>
          </a:xfrm>
        </p:grpSpPr>
        <p:sp>
          <p:nvSpPr>
            <p:cNvPr id="7" name="Rectangle 6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False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28870" y="2445404"/>
            <a:ext cx="3020259" cy="207391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4"/>
          <p:cNvGrpSpPr/>
          <p:nvPr/>
        </p:nvGrpSpPr>
        <p:grpSpPr>
          <a:xfrm>
            <a:off x="1904370" y="445373"/>
            <a:ext cx="5287722" cy="830997"/>
            <a:chOff x="5715000" y="838200"/>
            <a:chExt cx="5034408" cy="830997"/>
          </a:xfrm>
        </p:grpSpPr>
        <p:sp>
          <p:nvSpPr>
            <p:cNvPr id="18" name="Rectangle 17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337" y="545629"/>
            <a:ext cx="905211" cy="67890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4370" y="1276370"/>
            <a:ext cx="2241240" cy="153898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378559" y="1697493"/>
            <a:ext cx="5055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?</a:t>
            </a:r>
            <a:endParaRPr lang="en-US" sz="5400" b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1904370" y="445373"/>
            <a:ext cx="5287722" cy="830997"/>
            <a:chOff x="5715000" y="838200"/>
            <a:chExt cx="5034408" cy="830997"/>
          </a:xfrm>
        </p:grpSpPr>
        <p:sp>
          <p:nvSpPr>
            <p:cNvPr id="18" name="Rectangle 17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337" y="545629"/>
            <a:ext cx="905211" cy="67890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4370" y="1276370"/>
            <a:ext cx="2241240" cy="153898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84729" y="1276370"/>
            <a:ext cx="2241240" cy="1538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23" y="4842196"/>
            <a:ext cx="914400" cy="9099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9901" y="4842195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23" y="2820937"/>
            <a:ext cx="914400" cy="9099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902" y="2815356"/>
            <a:ext cx="914400" cy="9099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7222" y="3776943"/>
            <a:ext cx="914400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9901" y="3776943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902" y="5855616"/>
            <a:ext cx="914400" cy="9099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7222" y="5855615"/>
            <a:ext cx="914400" cy="914400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1904370" y="445373"/>
            <a:ext cx="5287722" cy="830997"/>
            <a:chOff x="5715000" y="838200"/>
            <a:chExt cx="5034408" cy="830997"/>
          </a:xfrm>
        </p:grpSpPr>
        <p:sp>
          <p:nvSpPr>
            <p:cNvPr id="18" name="Rectangle 17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1337" y="545629"/>
            <a:ext cx="905211" cy="67890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4370" y="1276370"/>
            <a:ext cx="2241240" cy="153898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84729" y="1276370"/>
            <a:ext cx="2241240" cy="1538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984404" y="2841271"/>
            <a:ext cx="4941565" cy="1875988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223" y="4842196"/>
            <a:ext cx="914400" cy="9099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9901" y="4842195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223" y="2820937"/>
            <a:ext cx="914400" cy="9099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902" y="2815356"/>
            <a:ext cx="914400" cy="9099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7222" y="3776943"/>
            <a:ext cx="914400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9901" y="3776943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902" y="5855616"/>
            <a:ext cx="914400" cy="9099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7222" y="5855615"/>
            <a:ext cx="914400" cy="914400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1904370" y="445373"/>
            <a:ext cx="5287722" cy="830997"/>
            <a:chOff x="5715000" y="838200"/>
            <a:chExt cx="5034408" cy="830997"/>
          </a:xfrm>
        </p:grpSpPr>
        <p:sp>
          <p:nvSpPr>
            <p:cNvPr id="18" name="Rectangle 17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337" y="545629"/>
            <a:ext cx="905211" cy="67890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4370" y="1276370"/>
            <a:ext cx="2241240" cy="153898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84729" y="1276370"/>
            <a:ext cx="2241240" cy="153898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716641" y="3453777"/>
            <a:ext cx="3557660" cy="646331"/>
          </a:xfrm>
          <a:prstGeom prst="rect">
            <a:avLst/>
          </a:prstGeom>
          <a:solidFill>
            <a:srgbClr val="FFFFFF">
              <a:alpha val="76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err="1" smtClean="0"/>
              <a:t>P(agreement</a:t>
            </a:r>
            <a:r>
              <a:rPr lang="en-US" sz="3600" b="1" dirty="0" smtClean="0"/>
              <a:t>) = ½</a:t>
            </a:r>
            <a:endParaRPr lang="en-US" sz="3600" b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l="17073" r="5438" b="8387"/>
          <a:stretch>
            <a:fillRect/>
          </a:stretch>
        </p:blipFill>
        <p:spPr>
          <a:xfrm flipH="1"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94432" y="2993771"/>
            <a:ext cx="8549483" cy="2210719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40" y="2993771"/>
            <a:ext cx="914400" cy="9099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283" y="2993771"/>
            <a:ext cx="914400" cy="9099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9340" y="4061829"/>
            <a:ext cx="914400" cy="914400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1904370" y="445373"/>
            <a:ext cx="5287722" cy="830997"/>
            <a:chOff x="5715000" y="838200"/>
            <a:chExt cx="5034408" cy="830997"/>
          </a:xfrm>
        </p:grpSpPr>
        <p:sp>
          <p:nvSpPr>
            <p:cNvPr id="18" name="Rectangle 17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337" y="545629"/>
            <a:ext cx="905211" cy="67890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38935" y="1454786"/>
            <a:ext cx="2241240" cy="153898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70966" y="1454786"/>
            <a:ext cx="2241240" cy="153898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02997" y="1454786"/>
            <a:ext cx="2241240" cy="153898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35028" y="1454786"/>
            <a:ext cx="2241240" cy="153898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32941" y="1454786"/>
            <a:ext cx="2241240" cy="153898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417" y="2993771"/>
            <a:ext cx="914400" cy="90993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386" y="2993771"/>
            <a:ext cx="914400" cy="90993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355" y="2993771"/>
            <a:ext cx="914400" cy="90993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69283" y="4061829"/>
            <a:ext cx="914400" cy="9144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66417" y="4061829"/>
            <a:ext cx="914400" cy="9144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34386" y="4061829"/>
            <a:ext cx="914400" cy="9144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02355" y="4061829"/>
            <a:ext cx="914400" cy="914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780466" y="3738663"/>
            <a:ext cx="5445346" cy="646331"/>
          </a:xfrm>
          <a:prstGeom prst="rect">
            <a:avLst/>
          </a:prstGeom>
          <a:solidFill>
            <a:srgbClr val="FFFFFF">
              <a:alpha val="76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/>
              <a:t>P(agreement) = 1/32 (&lt; 5%)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527369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 l="2267" t="2820" r="1789" b="2481"/>
          <a:stretch>
            <a:fillRect/>
          </a:stretch>
        </p:blipFill>
        <p:spPr>
          <a:xfrm>
            <a:off x="207340" y="0"/>
            <a:ext cx="8773056" cy="6880676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8294" y="5618484"/>
            <a:ext cx="719718" cy="4942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8294" y="5124278"/>
            <a:ext cx="719718" cy="4942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76838" y="5618484"/>
            <a:ext cx="719718" cy="4942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76838" y="5124278"/>
            <a:ext cx="719718" cy="4942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28918" y="5618484"/>
            <a:ext cx="719718" cy="4942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28918" y="5124278"/>
            <a:ext cx="719718" cy="4942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96486" y="5618484"/>
            <a:ext cx="719718" cy="4942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96486" y="5124278"/>
            <a:ext cx="719718" cy="4942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33078" y="5618484"/>
            <a:ext cx="719718" cy="49420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33078" y="5124278"/>
            <a:ext cx="719718" cy="4942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30598" y="4469762"/>
            <a:ext cx="719718" cy="49420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30598" y="3975556"/>
            <a:ext cx="719718" cy="4942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28118" y="3321040"/>
            <a:ext cx="719718" cy="49420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28118" y="2826834"/>
            <a:ext cx="719718" cy="49420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96486" y="4469762"/>
            <a:ext cx="719718" cy="49420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96486" y="3975556"/>
            <a:ext cx="719718" cy="49420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28918" y="4469762"/>
            <a:ext cx="719718" cy="49420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28918" y="3975556"/>
            <a:ext cx="719718" cy="49420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76838" y="4469762"/>
            <a:ext cx="719718" cy="49420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96486" y="3321040"/>
            <a:ext cx="719718" cy="49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62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3559917" y="439792"/>
            <a:ext cx="5287720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1027480" y="439792"/>
            <a:ext cx="7820157" cy="2150112"/>
            <a:chOff x="3303881" y="838200"/>
            <a:chExt cx="7445527" cy="2150112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303881" y="2157315"/>
              <a:ext cx="49582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rgbClr val="000000"/>
                  </a:solidFill>
                  <a:latin typeface="Georgia" pitchFamily="18" charset="0"/>
                </a:rPr>
                <a:t>(          )</a:t>
              </a:r>
              <a:endParaRPr lang="en-US" sz="4800" dirty="0">
                <a:solidFill>
                  <a:srgbClr val="000000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rcRect r="49654"/>
          <a:stretch>
            <a:fillRect/>
          </a:stretch>
        </p:blipFill>
        <p:spPr>
          <a:xfrm>
            <a:off x="1260381" y="1982567"/>
            <a:ext cx="1603496" cy="4585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26608" y="2589904"/>
            <a:ext cx="8240997" cy="402413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1027480" y="439792"/>
            <a:ext cx="7820157" cy="2150112"/>
            <a:chOff x="3303881" y="838200"/>
            <a:chExt cx="7445527" cy="2150112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303881" y="2157315"/>
              <a:ext cx="49582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rgbClr val="000000"/>
                  </a:solidFill>
                  <a:latin typeface="Georgia" pitchFamily="18" charset="0"/>
                </a:rPr>
                <a:t>(          )</a:t>
              </a:r>
              <a:endParaRPr lang="en-US" sz="4800" dirty="0">
                <a:solidFill>
                  <a:srgbClr val="000000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rcRect r="49654"/>
          <a:stretch>
            <a:fillRect/>
          </a:stretch>
        </p:blipFill>
        <p:spPr>
          <a:xfrm>
            <a:off x="1260381" y="1982567"/>
            <a:ext cx="1603496" cy="4585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59917" y="3693687"/>
            <a:ext cx="5207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Total $ for computation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1685" y="2806764"/>
            <a:ext cx="1947000" cy="215654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20266" y="2573381"/>
            <a:ext cx="700713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3600" i="1" dirty="0" err="1" smtClean="0">
                <a:solidFill>
                  <a:srgbClr val="000000"/>
                </a:solidFill>
                <a:latin typeface="Georgia" pitchFamily="18" charset="0"/>
              </a:rPr>
              <a:t>AutoMan</a:t>
            </a:r>
            <a:r>
              <a:rPr lang="en-US" sz="3600" i="1" dirty="0" smtClean="0">
                <a:solidFill>
                  <a:srgbClr val="000000"/>
                </a:solidFill>
                <a:latin typeface="Georgia" pitchFamily="18" charset="0"/>
              </a:rPr>
              <a:t> programmer-specified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426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26608" y="2589904"/>
            <a:ext cx="8240997" cy="402413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1027480" y="439792"/>
            <a:ext cx="7820157" cy="2150112"/>
            <a:chOff x="3303881" y="838200"/>
            <a:chExt cx="7445527" cy="2150112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303881" y="2157315"/>
              <a:ext cx="49582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rgbClr val="000000"/>
                  </a:solidFill>
                  <a:latin typeface="Georgia" pitchFamily="18" charset="0"/>
                </a:rPr>
                <a:t>(          )</a:t>
              </a:r>
              <a:endParaRPr lang="en-US" sz="4800" dirty="0">
                <a:solidFill>
                  <a:srgbClr val="000000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rcRect r="49654"/>
          <a:stretch>
            <a:fillRect/>
          </a:stretch>
        </p:blipFill>
        <p:spPr>
          <a:xfrm>
            <a:off x="1260381" y="1982567"/>
            <a:ext cx="1603496" cy="4585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59917" y="3693687"/>
            <a:ext cx="5207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Total $ for computation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1685" y="2806764"/>
            <a:ext cx="1947000" cy="21565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83037" y="5118207"/>
            <a:ext cx="5207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Confidence level</a:t>
            </a:r>
            <a:b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</a:br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(per function)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0033" y="5083598"/>
            <a:ext cx="3813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smtClean="0">
                <a:solidFill>
                  <a:srgbClr val="FF0000"/>
                </a:solidFill>
                <a:latin typeface="Georgia" pitchFamily="18" charset="0"/>
              </a:rPr>
              <a:t>95%</a:t>
            </a:r>
            <a:br>
              <a:rPr lang="en-US" sz="3600" b="1" i="1" dirty="0" smtClean="0">
                <a:solidFill>
                  <a:srgbClr val="FF0000"/>
                </a:solidFill>
                <a:latin typeface="Georgia" pitchFamily="18" charset="0"/>
              </a:rPr>
            </a:br>
            <a:r>
              <a:rPr lang="en-US" sz="3600" b="1" i="1" dirty="0" smtClean="0">
                <a:solidFill>
                  <a:srgbClr val="FF0000"/>
                </a:solidFill>
                <a:latin typeface="Georgia" pitchFamily="18" charset="0"/>
              </a:rPr>
              <a:t>(p &lt; 0.05)</a:t>
            </a:r>
            <a:endParaRPr lang="en-US" sz="3600" b="1" i="1" dirty="0">
              <a:solidFill>
                <a:srgbClr val="FF0000"/>
              </a:solidFill>
              <a:latin typeface="Georgia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0266" y="2573381"/>
            <a:ext cx="700713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3600" i="1" dirty="0" err="1" smtClean="0">
                <a:solidFill>
                  <a:srgbClr val="000000"/>
                </a:solidFill>
                <a:latin typeface="Georgia" pitchFamily="18" charset="0"/>
              </a:rPr>
              <a:t>AutoMan</a:t>
            </a:r>
            <a:r>
              <a:rPr lang="en-US" sz="3600" i="1" dirty="0" smtClean="0">
                <a:solidFill>
                  <a:srgbClr val="000000"/>
                </a:solidFill>
                <a:latin typeface="Georgia" pitchFamily="18" charset="0"/>
              </a:rPr>
              <a:t> programmer-specified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931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8524" y="2749501"/>
            <a:ext cx="1677918" cy="165319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524" y="1037545"/>
            <a:ext cx="1947000" cy="21565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94137" y="2593923"/>
            <a:ext cx="5207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US minimum wage,</a:t>
            </a:r>
          </a:p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Adaptive doubling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2678814" y="1891861"/>
            <a:ext cx="586581" cy="2358350"/>
          </a:xfrm>
          <a:prstGeom prst="rightBrace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8524" y="2749501"/>
            <a:ext cx="1677918" cy="165319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524" y="1037545"/>
            <a:ext cx="1947000" cy="21565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94137" y="2593923"/>
            <a:ext cx="5207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US minimum wage,</a:t>
            </a:r>
          </a:p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Adaptive doubling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2678814" y="1891861"/>
            <a:ext cx="586581" cy="2358350"/>
          </a:xfrm>
          <a:prstGeom prst="rightBrace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78291" y="5368704"/>
            <a:ext cx="6469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Georgia" pitchFamily="18" charset="0"/>
              </a:rPr>
              <a:t>3</a:t>
            </a:r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0s, $0.06 ($7.25 / 120)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3521" y="4520295"/>
            <a:ext cx="905697" cy="89235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5528" y="4250211"/>
            <a:ext cx="1177628" cy="130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337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8524" y="2749501"/>
            <a:ext cx="1677918" cy="165319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524" y="1037545"/>
            <a:ext cx="1947000" cy="21565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94137" y="2593923"/>
            <a:ext cx="52076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US minimum wage,</a:t>
            </a:r>
          </a:p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Adaptive doubling</a:t>
            </a:r>
          </a:p>
          <a:p>
            <a:r>
              <a:rPr lang="en-US" sz="3600" dirty="0">
                <a:solidFill>
                  <a:srgbClr val="000000"/>
                </a:solidFill>
                <a:latin typeface="Georgia" pitchFamily="18" charset="0"/>
              </a:rPr>
              <a:t> </a:t>
            </a:r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 </a:t>
            </a:r>
            <a:r>
              <a:rPr lang="en-US" sz="3600" i="1" dirty="0" smtClean="0">
                <a:solidFill>
                  <a:srgbClr val="FF0000"/>
                </a:solidFill>
                <a:latin typeface="Georgia" pitchFamily="18" charset="0"/>
              </a:rPr>
              <a:t>prevents gaming</a:t>
            </a:r>
            <a:br>
              <a:rPr lang="en-US" sz="3600" i="1" dirty="0" smtClean="0">
                <a:solidFill>
                  <a:srgbClr val="FF0000"/>
                </a:solidFill>
                <a:latin typeface="Georgia" pitchFamily="18" charset="0"/>
              </a:rPr>
            </a:br>
            <a:r>
              <a:rPr lang="en-US" sz="3600" i="1" dirty="0" smtClean="0">
                <a:solidFill>
                  <a:srgbClr val="FF0000"/>
                </a:solidFill>
                <a:latin typeface="Georgia" pitchFamily="18" charset="0"/>
              </a:rPr>
              <a:t>  (see paper)</a:t>
            </a:r>
            <a:endParaRPr lang="en-US" sz="3600" dirty="0">
              <a:solidFill>
                <a:srgbClr val="FF0000"/>
              </a:solidFill>
              <a:latin typeface="Georgia" pitchFamily="18" charset="0"/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2678814" y="1891861"/>
            <a:ext cx="586581" cy="2358350"/>
          </a:xfrm>
          <a:prstGeom prst="rightBrace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78291" y="5368704"/>
            <a:ext cx="6469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trike="sngStrike" dirty="0" smtClean="0">
                <a:solidFill>
                  <a:srgbClr val="000000"/>
                </a:solidFill>
                <a:latin typeface="Georgia" pitchFamily="18" charset="0"/>
              </a:rPr>
              <a:t>30s, $0.06 ($7.25 / 120)</a:t>
            </a:r>
            <a:endParaRPr lang="en-US" sz="3600" strike="sngStrike" dirty="0">
              <a:solidFill>
                <a:srgbClr val="000000"/>
              </a:solidFill>
              <a:latin typeface="Georgia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3521" y="4520295"/>
            <a:ext cx="905697" cy="89235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78291" y="6015035"/>
            <a:ext cx="6469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60s, $0.12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5528" y="4250211"/>
            <a:ext cx="1177628" cy="130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14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20340" y="2523152"/>
            <a:ext cx="3020259" cy="20739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sp>
        <p:nvSpPr>
          <p:cNvPr id="13" name="Down Arrow 12"/>
          <p:cNvSpPr/>
          <p:nvPr/>
        </p:nvSpPr>
        <p:spPr>
          <a:xfrm>
            <a:off x="6209127" y="4519315"/>
            <a:ext cx="320014" cy="104236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1546" y="2523152"/>
            <a:ext cx="3020259" cy="2073911"/>
          </a:xfrm>
          <a:prstGeom prst="rect">
            <a:avLst/>
          </a:prstGeom>
        </p:spPr>
      </p:pic>
      <p:sp>
        <p:nvSpPr>
          <p:cNvPr id="21" name="Down Arrow 20"/>
          <p:cNvSpPr/>
          <p:nvPr/>
        </p:nvSpPr>
        <p:spPr>
          <a:xfrm>
            <a:off x="6203775" y="1798547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 rot="2674951">
            <a:off x="5452332" y="1798547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80616" y="2531211"/>
            <a:ext cx="3020259" cy="2073911"/>
          </a:xfrm>
          <a:prstGeom prst="rect">
            <a:avLst/>
          </a:prstGeom>
        </p:spPr>
      </p:pic>
      <p:sp>
        <p:nvSpPr>
          <p:cNvPr id="25" name="Down Arrow 24"/>
          <p:cNvSpPr/>
          <p:nvPr/>
        </p:nvSpPr>
        <p:spPr>
          <a:xfrm rot="18928948">
            <a:off x="7032084" y="1806605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rved Up Arrow 25"/>
          <p:cNvSpPr/>
          <p:nvPr/>
        </p:nvSpPr>
        <p:spPr>
          <a:xfrm>
            <a:off x="6529141" y="4605122"/>
            <a:ext cx="1717778" cy="596066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3446191" y="5799740"/>
            <a:ext cx="6811432" cy="830997"/>
            <a:chOff x="5715000" y="838200"/>
            <a:chExt cx="6485126" cy="830997"/>
          </a:xfrm>
        </p:grpSpPr>
        <p:sp>
          <p:nvSpPr>
            <p:cNvPr id="28" name="Rectangle 27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True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241915" y="929290"/>
              <a:ext cx="49582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i="1" dirty="0" smtClean="0">
                  <a:latin typeface="Georgia" pitchFamily="18" charset="0"/>
                </a:rPr>
                <a:t>95% confidence</a:t>
              </a:r>
              <a:endParaRPr lang="en-US" sz="3600" i="1" dirty="0">
                <a:latin typeface="Georgia" pitchFamily="18" charset="0"/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8524" y="2749501"/>
            <a:ext cx="1677918" cy="165319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524" y="1037545"/>
            <a:ext cx="1947000" cy="21565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3578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232" t="1526" r="1183" b="1683"/>
          <a:stretch/>
        </p:blipFill>
        <p:spPr>
          <a:xfrm>
            <a:off x="0" y="0"/>
            <a:ext cx="9143999" cy="691042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14638" y="2394161"/>
            <a:ext cx="719718" cy="49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274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pic>
        <p:nvPicPr>
          <p:cNvPr id="5" name="Picture 4" descr="Screen Shot 2012-03-08 at 12.05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2154886"/>
            <a:ext cx="2691192" cy="1438687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964467" y="2154886"/>
            <a:ext cx="329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“radio button”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72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pic>
        <p:nvPicPr>
          <p:cNvPr id="5" name="Picture 4" descr="Screen Shot 2012-03-08 at 12.05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2154886"/>
            <a:ext cx="2691192" cy="1438687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964467" y="2154886"/>
            <a:ext cx="329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“radio button”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58748" y="2708277"/>
            <a:ext cx="2377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3366FF"/>
                </a:solidFill>
                <a:latin typeface="Georgia" pitchFamily="18" charset="0"/>
              </a:rPr>
              <a:t>n choices (3)</a:t>
            </a:r>
            <a:endParaRPr lang="en-US" sz="2800" i="1" dirty="0">
              <a:solidFill>
                <a:srgbClr val="3366FF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369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pic>
        <p:nvPicPr>
          <p:cNvPr id="5" name="Picture 4" descr="Screen Shot 2012-03-08 at 12.05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2154886"/>
            <a:ext cx="2691192" cy="1438687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964467" y="2154886"/>
            <a:ext cx="329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“radio button”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pic>
        <p:nvPicPr>
          <p:cNvPr id="2" name="Picture 1" descr="Screen Shot 2012-03-08 at 12.08.0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3830542"/>
            <a:ext cx="3465956" cy="1435896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964467" y="3830542"/>
            <a:ext cx="329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“checkboxes”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58748" y="2708277"/>
            <a:ext cx="2377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3366FF"/>
                </a:solidFill>
                <a:latin typeface="Georgia" pitchFamily="18" charset="0"/>
              </a:rPr>
              <a:t>n choices (3)</a:t>
            </a:r>
            <a:endParaRPr lang="en-US" sz="2800" i="1" dirty="0">
              <a:solidFill>
                <a:srgbClr val="3366FF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412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pic>
        <p:nvPicPr>
          <p:cNvPr id="5" name="Picture 4" descr="Screen Shot 2012-03-08 at 12.05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2154886"/>
            <a:ext cx="2691192" cy="1438687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964467" y="2154886"/>
            <a:ext cx="329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“radio button”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pic>
        <p:nvPicPr>
          <p:cNvPr id="2" name="Picture 1" descr="Screen Shot 2012-03-08 at 12.08.0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3830542"/>
            <a:ext cx="3465956" cy="1435896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964467" y="3830542"/>
            <a:ext cx="329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“checkboxes”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58748" y="2708277"/>
            <a:ext cx="2377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3366FF"/>
                </a:solidFill>
                <a:latin typeface="Georgia" pitchFamily="18" charset="0"/>
              </a:rPr>
              <a:t>n choices (3)</a:t>
            </a:r>
            <a:endParaRPr lang="en-US" sz="2800" i="1" dirty="0">
              <a:solidFill>
                <a:srgbClr val="3366FF"/>
              </a:solidFill>
              <a:latin typeface="Georgia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58748" y="4504863"/>
            <a:ext cx="3003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3366FF"/>
                </a:solidFill>
                <a:latin typeface="Georgia" pitchFamily="18" charset="0"/>
              </a:rPr>
              <a:t>2^n choices (8)</a:t>
            </a:r>
            <a:endParaRPr lang="en-US" sz="2800" i="1" dirty="0">
              <a:solidFill>
                <a:srgbClr val="3366FF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677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pic>
        <p:nvPicPr>
          <p:cNvPr id="5" name="Picture 4" descr="Screen Shot 2012-03-08 at 12.05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2154886"/>
            <a:ext cx="2691192" cy="1438687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964467" y="2154886"/>
            <a:ext cx="329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“radio button”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pic>
        <p:nvPicPr>
          <p:cNvPr id="2" name="Picture 1" descr="Screen Shot 2012-03-08 at 12.08.0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3830542"/>
            <a:ext cx="3465956" cy="1435896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964467" y="3830542"/>
            <a:ext cx="329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“checkboxes”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pic>
        <p:nvPicPr>
          <p:cNvPr id="3" name="Picture 2" descr="Screen Shot 2012-03-08 at 12.10.1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5495349"/>
            <a:ext cx="2918605" cy="994979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4964467" y="5495349"/>
            <a:ext cx="329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“text”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58748" y="2708277"/>
            <a:ext cx="2377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3366FF"/>
                </a:solidFill>
                <a:latin typeface="Georgia" pitchFamily="18" charset="0"/>
              </a:rPr>
              <a:t>n choices (3)</a:t>
            </a:r>
            <a:endParaRPr lang="en-US" sz="2800" i="1" dirty="0">
              <a:solidFill>
                <a:srgbClr val="3366FF"/>
              </a:solidFill>
              <a:latin typeface="Georgia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58748" y="4504863"/>
            <a:ext cx="3003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3366FF"/>
                </a:solidFill>
                <a:latin typeface="Georgia" pitchFamily="18" charset="0"/>
              </a:rPr>
              <a:t>2^n choices (8)</a:t>
            </a:r>
            <a:endParaRPr lang="en-US" sz="2800" i="1" dirty="0">
              <a:solidFill>
                <a:srgbClr val="3366FF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2602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8716" t="12021" b="5967"/>
          <a:stretch>
            <a:fillRect/>
          </a:stretch>
        </p:blipFill>
        <p:spPr>
          <a:xfrm>
            <a:off x="0" y="0"/>
            <a:ext cx="3733156" cy="1865945"/>
          </a:xfrm>
          <a:prstGeom prst="rect">
            <a:avLst/>
          </a:prstGeom>
        </p:spPr>
      </p:pic>
      <p:pic>
        <p:nvPicPr>
          <p:cNvPr id="5" name="Picture 4" descr="Screen Shot 2012-03-08 at 12.05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2154886"/>
            <a:ext cx="2691192" cy="1438687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964467" y="2154886"/>
            <a:ext cx="329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“radio button”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pic>
        <p:nvPicPr>
          <p:cNvPr id="2" name="Picture 1" descr="Screen Shot 2012-03-08 at 12.08.0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3830542"/>
            <a:ext cx="3465956" cy="1435896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964467" y="3830542"/>
            <a:ext cx="329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“checkboxes”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pic>
        <p:nvPicPr>
          <p:cNvPr id="3" name="Picture 2" descr="Screen Shot 2012-03-08 at 12.10.1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5495349"/>
            <a:ext cx="2918605" cy="994979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4964466" y="5495349"/>
            <a:ext cx="4179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“text”</a:t>
            </a:r>
            <a:endParaRPr lang="en-US" sz="3600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58748" y="2708277"/>
            <a:ext cx="2377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3366FF"/>
                </a:solidFill>
                <a:latin typeface="Georgia" pitchFamily="18" charset="0"/>
              </a:rPr>
              <a:t>n choices (3)</a:t>
            </a:r>
            <a:endParaRPr lang="en-US" sz="2800" i="1" dirty="0">
              <a:solidFill>
                <a:srgbClr val="3366FF"/>
              </a:solidFill>
              <a:latin typeface="Georgia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58748" y="4504863"/>
            <a:ext cx="3003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3366FF"/>
                </a:solidFill>
                <a:latin typeface="Georgia" pitchFamily="18" charset="0"/>
              </a:rPr>
              <a:t>2^n choices (8)</a:t>
            </a:r>
            <a:endParaRPr lang="en-US" sz="2800" i="1" dirty="0">
              <a:solidFill>
                <a:srgbClr val="3366FF"/>
              </a:solidFill>
              <a:latin typeface="Georgia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58748" y="6127808"/>
            <a:ext cx="3702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rgbClr val="3366FF"/>
                </a:solidFill>
                <a:latin typeface="Georgia" pitchFamily="18" charset="0"/>
              </a:rPr>
              <a:t>computed/provided</a:t>
            </a:r>
            <a:endParaRPr lang="en-US" sz="2800" i="1" dirty="0">
              <a:solidFill>
                <a:srgbClr val="3366FF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73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16624" y="1571559"/>
            <a:ext cx="5033476" cy="345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996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112264" y="1572768"/>
            <a:ext cx="4995376" cy="3470340"/>
            <a:chOff x="3577124" y="326960"/>
            <a:chExt cx="4170710" cy="286388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77124" y="326960"/>
              <a:ext cx="4170710" cy="2863888"/>
            </a:xfrm>
            <a:prstGeom prst="rect">
              <a:avLst/>
            </a:prstGeom>
          </p:spPr>
        </p:pic>
        <p:sp>
          <p:nvSpPr>
            <p:cNvPr id="3" name="Oval 2"/>
            <p:cNvSpPr/>
            <p:nvPr/>
          </p:nvSpPr>
          <p:spPr>
            <a:xfrm>
              <a:off x="5583797" y="1367837"/>
              <a:ext cx="80403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634158" y="1362757"/>
              <a:ext cx="116402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4"/>
            <p:cNvSpPr/>
            <p:nvPr/>
          </p:nvSpPr>
          <p:spPr>
            <a:xfrm>
              <a:off x="5582920" y="1367836"/>
              <a:ext cx="167640" cy="54563"/>
            </a:xfrm>
            <a:custGeom>
              <a:avLst/>
              <a:gdLst>
                <a:gd name="connsiteX0" fmla="*/ 0 w 162566"/>
                <a:gd name="connsiteY0" fmla="*/ 30480 h 55880"/>
                <a:gd name="connsiteX1" fmla="*/ 25400 w 162566"/>
                <a:gd name="connsiteY1" fmla="*/ 45720 h 55880"/>
                <a:gd name="connsiteX2" fmla="*/ 55880 w 162566"/>
                <a:gd name="connsiteY2" fmla="*/ 55880 h 55880"/>
                <a:gd name="connsiteX3" fmla="*/ 137160 w 162566"/>
                <a:gd name="connsiteY3" fmla="*/ 45720 h 55880"/>
                <a:gd name="connsiteX4" fmla="*/ 152400 w 162566"/>
                <a:gd name="connsiteY4" fmla="*/ 40640 h 55880"/>
                <a:gd name="connsiteX5" fmla="*/ 157480 w 162566"/>
                <a:gd name="connsiteY5" fmla="*/ 25400 h 55880"/>
                <a:gd name="connsiteX6" fmla="*/ 162560 w 162566"/>
                <a:gd name="connsiteY6" fmla="*/ 0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566" h="55880">
                  <a:moveTo>
                    <a:pt x="0" y="30480"/>
                  </a:moveTo>
                  <a:cubicBezTo>
                    <a:pt x="8467" y="35560"/>
                    <a:pt x="16411" y="41634"/>
                    <a:pt x="25400" y="45720"/>
                  </a:cubicBezTo>
                  <a:cubicBezTo>
                    <a:pt x="35150" y="50152"/>
                    <a:pt x="55880" y="55880"/>
                    <a:pt x="55880" y="55880"/>
                  </a:cubicBezTo>
                  <a:cubicBezTo>
                    <a:pt x="82973" y="52493"/>
                    <a:pt x="110190" y="49978"/>
                    <a:pt x="137160" y="45720"/>
                  </a:cubicBezTo>
                  <a:cubicBezTo>
                    <a:pt x="142449" y="44885"/>
                    <a:pt x="148614" y="44426"/>
                    <a:pt x="152400" y="40640"/>
                  </a:cubicBezTo>
                  <a:cubicBezTo>
                    <a:pt x="156186" y="36854"/>
                    <a:pt x="156009" y="30549"/>
                    <a:pt x="157480" y="25400"/>
                  </a:cubicBezTo>
                  <a:cubicBezTo>
                    <a:pt x="162971" y="6183"/>
                    <a:pt x="162560" y="11396"/>
                    <a:pt x="162560" y="0"/>
                  </a:cubicBezTo>
                </a:path>
              </a:pathLst>
            </a:custGeom>
            <a:ln w="12700" cmpd="sng">
              <a:solidFill>
                <a:schemeClr val="tx1">
                  <a:alpha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5623560" y="1452880"/>
              <a:ext cx="81280" cy="15240"/>
            </a:xfrm>
            <a:custGeom>
              <a:avLst/>
              <a:gdLst>
                <a:gd name="connsiteX0" fmla="*/ 0 w 81280"/>
                <a:gd name="connsiteY0" fmla="*/ 0 h 15240"/>
                <a:gd name="connsiteX1" fmla="*/ 25400 w 81280"/>
                <a:gd name="connsiteY1" fmla="*/ 10160 h 15240"/>
                <a:gd name="connsiteX2" fmla="*/ 40640 w 81280"/>
                <a:gd name="connsiteY2" fmla="*/ 15240 h 15240"/>
                <a:gd name="connsiteX3" fmla="*/ 71120 w 81280"/>
                <a:gd name="connsiteY3" fmla="*/ 10160 h 15240"/>
                <a:gd name="connsiteX4" fmla="*/ 81280 w 81280"/>
                <a:gd name="connsiteY4" fmla="*/ 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" h="15240">
                  <a:moveTo>
                    <a:pt x="0" y="0"/>
                  </a:moveTo>
                  <a:cubicBezTo>
                    <a:pt x="8467" y="3387"/>
                    <a:pt x="16862" y="6958"/>
                    <a:pt x="25400" y="10160"/>
                  </a:cubicBezTo>
                  <a:cubicBezTo>
                    <a:pt x="30414" y="12040"/>
                    <a:pt x="35285" y="15240"/>
                    <a:pt x="40640" y="15240"/>
                  </a:cubicBezTo>
                  <a:cubicBezTo>
                    <a:pt x="50940" y="15240"/>
                    <a:pt x="61476" y="13777"/>
                    <a:pt x="71120" y="10160"/>
                  </a:cubicBezTo>
                  <a:cubicBezTo>
                    <a:pt x="75605" y="8478"/>
                    <a:pt x="77893" y="3387"/>
                    <a:pt x="81280" y="0"/>
                  </a:cubicBezTo>
                </a:path>
              </a:pathLst>
            </a:custGeom>
            <a:ln w="31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 descr="CC00054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33" y="2285354"/>
            <a:ext cx="2078805" cy="299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110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112264" y="1572768"/>
            <a:ext cx="4995376" cy="3470340"/>
            <a:chOff x="3577124" y="326960"/>
            <a:chExt cx="4170710" cy="286388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77124" y="326960"/>
              <a:ext cx="4170710" cy="2863888"/>
            </a:xfrm>
            <a:prstGeom prst="rect">
              <a:avLst/>
            </a:prstGeom>
          </p:spPr>
        </p:pic>
        <p:sp>
          <p:nvSpPr>
            <p:cNvPr id="3" name="Oval 2"/>
            <p:cNvSpPr/>
            <p:nvPr/>
          </p:nvSpPr>
          <p:spPr>
            <a:xfrm>
              <a:off x="5583797" y="1367837"/>
              <a:ext cx="80403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634158" y="1362757"/>
              <a:ext cx="116402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4"/>
            <p:cNvSpPr/>
            <p:nvPr/>
          </p:nvSpPr>
          <p:spPr>
            <a:xfrm>
              <a:off x="5582920" y="1367836"/>
              <a:ext cx="167640" cy="54563"/>
            </a:xfrm>
            <a:custGeom>
              <a:avLst/>
              <a:gdLst>
                <a:gd name="connsiteX0" fmla="*/ 0 w 162566"/>
                <a:gd name="connsiteY0" fmla="*/ 30480 h 55880"/>
                <a:gd name="connsiteX1" fmla="*/ 25400 w 162566"/>
                <a:gd name="connsiteY1" fmla="*/ 45720 h 55880"/>
                <a:gd name="connsiteX2" fmla="*/ 55880 w 162566"/>
                <a:gd name="connsiteY2" fmla="*/ 55880 h 55880"/>
                <a:gd name="connsiteX3" fmla="*/ 137160 w 162566"/>
                <a:gd name="connsiteY3" fmla="*/ 45720 h 55880"/>
                <a:gd name="connsiteX4" fmla="*/ 152400 w 162566"/>
                <a:gd name="connsiteY4" fmla="*/ 40640 h 55880"/>
                <a:gd name="connsiteX5" fmla="*/ 157480 w 162566"/>
                <a:gd name="connsiteY5" fmla="*/ 25400 h 55880"/>
                <a:gd name="connsiteX6" fmla="*/ 162560 w 162566"/>
                <a:gd name="connsiteY6" fmla="*/ 0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566" h="55880">
                  <a:moveTo>
                    <a:pt x="0" y="30480"/>
                  </a:moveTo>
                  <a:cubicBezTo>
                    <a:pt x="8467" y="35560"/>
                    <a:pt x="16411" y="41634"/>
                    <a:pt x="25400" y="45720"/>
                  </a:cubicBezTo>
                  <a:cubicBezTo>
                    <a:pt x="35150" y="50152"/>
                    <a:pt x="55880" y="55880"/>
                    <a:pt x="55880" y="55880"/>
                  </a:cubicBezTo>
                  <a:cubicBezTo>
                    <a:pt x="82973" y="52493"/>
                    <a:pt x="110190" y="49978"/>
                    <a:pt x="137160" y="45720"/>
                  </a:cubicBezTo>
                  <a:cubicBezTo>
                    <a:pt x="142449" y="44885"/>
                    <a:pt x="148614" y="44426"/>
                    <a:pt x="152400" y="40640"/>
                  </a:cubicBezTo>
                  <a:cubicBezTo>
                    <a:pt x="156186" y="36854"/>
                    <a:pt x="156009" y="30549"/>
                    <a:pt x="157480" y="25400"/>
                  </a:cubicBezTo>
                  <a:cubicBezTo>
                    <a:pt x="162971" y="6183"/>
                    <a:pt x="162560" y="11396"/>
                    <a:pt x="162560" y="0"/>
                  </a:cubicBezTo>
                </a:path>
              </a:pathLst>
            </a:custGeom>
            <a:ln w="12700" cmpd="sng">
              <a:solidFill>
                <a:schemeClr val="tx1">
                  <a:alpha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5623560" y="1452880"/>
              <a:ext cx="81280" cy="15240"/>
            </a:xfrm>
            <a:custGeom>
              <a:avLst/>
              <a:gdLst>
                <a:gd name="connsiteX0" fmla="*/ 0 w 81280"/>
                <a:gd name="connsiteY0" fmla="*/ 0 h 15240"/>
                <a:gd name="connsiteX1" fmla="*/ 25400 w 81280"/>
                <a:gd name="connsiteY1" fmla="*/ 10160 h 15240"/>
                <a:gd name="connsiteX2" fmla="*/ 40640 w 81280"/>
                <a:gd name="connsiteY2" fmla="*/ 15240 h 15240"/>
                <a:gd name="connsiteX3" fmla="*/ 71120 w 81280"/>
                <a:gd name="connsiteY3" fmla="*/ 10160 h 15240"/>
                <a:gd name="connsiteX4" fmla="*/ 81280 w 81280"/>
                <a:gd name="connsiteY4" fmla="*/ 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" h="15240">
                  <a:moveTo>
                    <a:pt x="0" y="0"/>
                  </a:moveTo>
                  <a:cubicBezTo>
                    <a:pt x="8467" y="3387"/>
                    <a:pt x="16862" y="6958"/>
                    <a:pt x="25400" y="10160"/>
                  </a:cubicBezTo>
                  <a:cubicBezTo>
                    <a:pt x="30414" y="12040"/>
                    <a:pt x="35285" y="15240"/>
                    <a:pt x="40640" y="15240"/>
                  </a:cubicBezTo>
                  <a:cubicBezTo>
                    <a:pt x="50940" y="15240"/>
                    <a:pt x="61476" y="13777"/>
                    <a:pt x="71120" y="10160"/>
                  </a:cubicBezTo>
                  <a:cubicBezTo>
                    <a:pt x="75605" y="8478"/>
                    <a:pt x="77893" y="3387"/>
                    <a:pt x="81280" y="0"/>
                  </a:cubicBezTo>
                </a:path>
              </a:pathLst>
            </a:custGeom>
            <a:ln w="31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 descr="CC00054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33" y="2285354"/>
            <a:ext cx="2078805" cy="2996284"/>
          </a:xfrm>
          <a:prstGeom prst="rect">
            <a:avLst/>
          </a:prstGeom>
        </p:spPr>
      </p:pic>
      <p:pic>
        <p:nvPicPr>
          <p:cNvPr id="11" name="Picture 10" descr="AA02666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640" y="1921852"/>
            <a:ext cx="1341165" cy="312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13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03-08 at 12.05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864" y="2154886"/>
            <a:ext cx="2691192" cy="1438687"/>
          </a:xfrm>
          <a:prstGeom prst="rect">
            <a:avLst/>
          </a:prstGeom>
          <a:ln>
            <a:solidFill>
              <a:srgbClr val="3366FF"/>
            </a:solidFill>
          </a:ln>
        </p:spPr>
      </p:pic>
      <p:grpSp>
        <p:nvGrpSpPr>
          <p:cNvPr id="7" name="Group 6"/>
          <p:cNvGrpSpPr/>
          <p:nvPr/>
        </p:nvGrpSpPr>
        <p:grpSpPr>
          <a:xfrm>
            <a:off x="0" y="143002"/>
            <a:ext cx="3713967" cy="2580132"/>
            <a:chOff x="3577124" y="326960"/>
            <a:chExt cx="4170710" cy="286388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77124" y="326960"/>
              <a:ext cx="4170710" cy="2863888"/>
            </a:xfrm>
            <a:prstGeom prst="rect">
              <a:avLst/>
            </a:prstGeom>
          </p:spPr>
        </p:pic>
        <p:sp>
          <p:nvSpPr>
            <p:cNvPr id="9" name="Oval 8"/>
            <p:cNvSpPr/>
            <p:nvPr/>
          </p:nvSpPr>
          <p:spPr>
            <a:xfrm>
              <a:off x="5583797" y="1367837"/>
              <a:ext cx="80403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634158" y="1362757"/>
              <a:ext cx="116402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5582920" y="1367836"/>
              <a:ext cx="167640" cy="54563"/>
            </a:xfrm>
            <a:custGeom>
              <a:avLst/>
              <a:gdLst>
                <a:gd name="connsiteX0" fmla="*/ 0 w 162566"/>
                <a:gd name="connsiteY0" fmla="*/ 30480 h 55880"/>
                <a:gd name="connsiteX1" fmla="*/ 25400 w 162566"/>
                <a:gd name="connsiteY1" fmla="*/ 45720 h 55880"/>
                <a:gd name="connsiteX2" fmla="*/ 55880 w 162566"/>
                <a:gd name="connsiteY2" fmla="*/ 55880 h 55880"/>
                <a:gd name="connsiteX3" fmla="*/ 137160 w 162566"/>
                <a:gd name="connsiteY3" fmla="*/ 45720 h 55880"/>
                <a:gd name="connsiteX4" fmla="*/ 152400 w 162566"/>
                <a:gd name="connsiteY4" fmla="*/ 40640 h 55880"/>
                <a:gd name="connsiteX5" fmla="*/ 157480 w 162566"/>
                <a:gd name="connsiteY5" fmla="*/ 25400 h 55880"/>
                <a:gd name="connsiteX6" fmla="*/ 162560 w 162566"/>
                <a:gd name="connsiteY6" fmla="*/ 0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566" h="55880">
                  <a:moveTo>
                    <a:pt x="0" y="30480"/>
                  </a:moveTo>
                  <a:cubicBezTo>
                    <a:pt x="8467" y="35560"/>
                    <a:pt x="16411" y="41634"/>
                    <a:pt x="25400" y="45720"/>
                  </a:cubicBezTo>
                  <a:cubicBezTo>
                    <a:pt x="35150" y="50152"/>
                    <a:pt x="55880" y="55880"/>
                    <a:pt x="55880" y="55880"/>
                  </a:cubicBezTo>
                  <a:cubicBezTo>
                    <a:pt x="82973" y="52493"/>
                    <a:pt x="110190" y="49978"/>
                    <a:pt x="137160" y="45720"/>
                  </a:cubicBezTo>
                  <a:cubicBezTo>
                    <a:pt x="142449" y="44885"/>
                    <a:pt x="148614" y="44426"/>
                    <a:pt x="152400" y="40640"/>
                  </a:cubicBezTo>
                  <a:cubicBezTo>
                    <a:pt x="156186" y="36854"/>
                    <a:pt x="156009" y="30549"/>
                    <a:pt x="157480" y="25400"/>
                  </a:cubicBezTo>
                  <a:cubicBezTo>
                    <a:pt x="162971" y="6183"/>
                    <a:pt x="162560" y="11396"/>
                    <a:pt x="162560" y="0"/>
                  </a:cubicBezTo>
                </a:path>
              </a:pathLst>
            </a:custGeom>
            <a:ln w="12700" cmpd="sng">
              <a:solidFill>
                <a:schemeClr val="tx1">
                  <a:alpha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5623560" y="1452880"/>
              <a:ext cx="81280" cy="15240"/>
            </a:xfrm>
            <a:custGeom>
              <a:avLst/>
              <a:gdLst>
                <a:gd name="connsiteX0" fmla="*/ 0 w 81280"/>
                <a:gd name="connsiteY0" fmla="*/ 0 h 15240"/>
                <a:gd name="connsiteX1" fmla="*/ 25400 w 81280"/>
                <a:gd name="connsiteY1" fmla="*/ 10160 h 15240"/>
                <a:gd name="connsiteX2" fmla="*/ 40640 w 81280"/>
                <a:gd name="connsiteY2" fmla="*/ 15240 h 15240"/>
                <a:gd name="connsiteX3" fmla="*/ 71120 w 81280"/>
                <a:gd name="connsiteY3" fmla="*/ 10160 h 15240"/>
                <a:gd name="connsiteX4" fmla="*/ 81280 w 81280"/>
                <a:gd name="connsiteY4" fmla="*/ 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" h="15240">
                  <a:moveTo>
                    <a:pt x="0" y="0"/>
                  </a:moveTo>
                  <a:cubicBezTo>
                    <a:pt x="8467" y="3387"/>
                    <a:pt x="16862" y="6958"/>
                    <a:pt x="25400" y="10160"/>
                  </a:cubicBezTo>
                  <a:cubicBezTo>
                    <a:pt x="30414" y="12040"/>
                    <a:pt x="35285" y="15240"/>
                    <a:pt x="40640" y="15240"/>
                  </a:cubicBezTo>
                  <a:cubicBezTo>
                    <a:pt x="50940" y="15240"/>
                    <a:pt x="61476" y="13777"/>
                    <a:pt x="71120" y="10160"/>
                  </a:cubicBezTo>
                  <a:cubicBezTo>
                    <a:pt x="75605" y="8478"/>
                    <a:pt x="77893" y="3387"/>
                    <a:pt x="81280" y="0"/>
                  </a:cubicBezTo>
                </a:path>
              </a:pathLst>
            </a:custGeom>
            <a:ln w="31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6420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03-08 at 4.25.3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1" r="4640" b="4762"/>
          <a:stretch/>
        </p:blipFill>
        <p:spPr>
          <a:xfrm>
            <a:off x="2681840" y="2123906"/>
            <a:ext cx="2691192" cy="1428653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6" name="Picture 5" descr="Screen Shot 2012-03-08 at 4.25.3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1" r="4640" b="4762"/>
          <a:stretch/>
        </p:blipFill>
        <p:spPr>
          <a:xfrm>
            <a:off x="2681840" y="3704959"/>
            <a:ext cx="2691192" cy="1428653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7" name="Picture 6" descr="Screen Shot 2012-03-08 at 4.25.3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1" r="4640" b="4762"/>
          <a:stretch/>
        </p:blipFill>
        <p:spPr>
          <a:xfrm>
            <a:off x="2681840" y="5286012"/>
            <a:ext cx="2691192" cy="1428653"/>
          </a:xfrm>
          <a:prstGeom prst="rect">
            <a:avLst/>
          </a:prstGeom>
          <a:ln>
            <a:solidFill>
              <a:srgbClr val="3366FF"/>
            </a:solidFill>
          </a:ln>
        </p:spPr>
      </p:pic>
      <p:grpSp>
        <p:nvGrpSpPr>
          <p:cNvPr id="10" name="Group 9"/>
          <p:cNvGrpSpPr/>
          <p:nvPr/>
        </p:nvGrpSpPr>
        <p:grpSpPr>
          <a:xfrm>
            <a:off x="0" y="143002"/>
            <a:ext cx="3713967" cy="2580132"/>
            <a:chOff x="3577124" y="326960"/>
            <a:chExt cx="4170710" cy="286388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77124" y="326960"/>
              <a:ext cx="4170710" cy="2863888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5583797" y="1367837"/>
              <a:ext cx="80403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634158" y="1362757"/>
              <a:ext cx="116402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5582920" y="1367836"/>
              <a:ext cx="167640" cy="54563"/>
            </a:xfrm>
            <a:custGeom>
              <a:avLst/>
              <a:gdLst>
                <a:gd name="connsiteX0" fmla="*/ 0 w 162566"/>
                <a:gd name="connsiteY0" fmla="*/ 30480 h 55880"/>
                <a:gd name="connsiteX1" fmla="*/ 25400 w 162566"/>
                <a:gd name="connsiteY1" fmla="*/ 45720 h 55880"/>
                <a:gd name="connsiteX2" fmla="*/ 55880 w 162566"/>
                <a:gd name="connsiteY2" fmla="*/ 55880 h 55880"/>
                <a:gd name="connsiteX3" fmla="*/ 137160 w 162566"/>
                <a:gd name="connsiteY3" fmla="*/ 45720 h 55880"/>
                <a:gd name="connsiteX4" fmla="*/ 152400 w 162566"/>
                <a:gd name="connsiteY4" fmla="*/ 40640 h 55880"/>
                <a:gd name="connsiteX5" fmla="*/ 157480 w 162566"/>
                <a:gd name="connsiteY5" fmla="*/ 25400 h 55880"/>
                <a:gd name="connsiteX6" fmla="*/ 162560 w 162566"/>
                <a:gd name="connsiteY6" fmla="*/ 0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566" h="55880">
                  <a:moveTo>
                    <a:pt x="0" y="30480"/>
                  </a:moveTo>
                  <a:cubicBezTo>
                    <a:pt x="8467" y="35560"/>
                    <a:pt x="16411" y="41634"/>
                    <a:pt x="25400" y="45720"/>
                  </a:cubicBezTo>
                  <a:cubicBezTo>
                    <a:pt x="35150" y="50152"/>
                    <a:pt x="55880" y="55880"/>
                    <a:pt x="55880" y="55880"/>
                  </a:cubicBezTo>
                  <a:cubicBezTo>
                    <a:pt x="82973" y="52493"/>
                    <a:pt x="110190" y="49978"/>
                    <a:pt x="137160" y="45720"/>
                  </a:cubicBezTo>
                  <a:cubicBezTo>
                    <a:pt x="142449" y="44885"/>
                    <a:pt x="148614" y="44426"/>
                    <a:pt x="152400" y="40640"/>
                  </a:cubicBezTo>
                  <a:cubicBezTo>
                    <a:pt x="156186" y="36854"/>
                    <a:pt x="156009" y="30549"/>
                    <a:pt x="157480" y="25400"/>
                  </a:cubicBezTo>
                  <a:cubicBezTo>
                    <a:pt x="162971" y="6183"/>
                    <a:pt x="162560" y="11396"/>
                    <a:pt x="162560" y="0"/>
                  </a:cubicBezTo>
                </a:path>
              </a:pathLst>
            </a:custGeom>
            <a:ln w="12700" cmpd="sng">
              <a:solidFill>
                <a:schemeClr val="tx1">
                  <a:alpha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5623560" y="1452880"/>
              <a:ext cx="81280" cy="15240"/>
            </a:xfrm>
            <a:custGeom>
              <a:avLst/>
              <a:gdLst>
                <a:gd name="connsiteX0" fmla="*/ 0 w 81280"/>
                <a:gd name="connsiteY0" fmla="*/ 0 h 15240"/>
                <a:gd name="connsiteX1" fmla="*/ 25400 w 81280"/>
                <a:gd name="connsiteY1" fmla="*/ 10160 h 15240"/>
                <a:gd name="connsiteX2" fmla="*/ 40640 w 81280"/>
                <a:gd name="connsiteY2" fmla="*/ 15240 h 15240"/>
                <a:gd name="connsiteX3" fmla="*/ 71120 w 81280"/>
                <a:gd name="connsiteY3" fmla="*/ 10160 h 15240"/>
                <a:gd name="connsiteX4" fmla="*/ 81280 w 81280"/>
                <a:gd name="connsiteY4" fmla="*/ 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" h="15240">
                  <a:moveTo>
                    <a:pt x="0" y="0"/>
                  </a:moveTo>
                  <a:cubicBezTo>
                    <a:pt x="8467" y="3387"/>
                    <a:pt x="16862" y="6958"/>
                    <a:pt x="25400" y="10160"/>
                  </a:cubicBezTo>
                  <a:cubicBezTo>
                    <a:pt x="30414" y="12040"/>
                    <a:pt x="35285" y="15240"/>
                    <a:pt x="40640" y="15240"/>
                  </a:cubicBezTo>
                  <a:cubicBezTo>
                    <a:pt x="50940" y="15240"/>
                    <a:pt x="61476" y="13777"/>
                    <a:pt x="71120" y="10160"/>
                  </a:cubicBezTo>
                  <a:cubicBezTo>
                    <a:pt x="75605" y="8478"/>
                    <a:pt x="77893" y="3387"/>
                    <a:pt x="81280" y="0"/>
                  </a:cubicBezTo>
                </a:path>
              </a:pathLst>
            </a:custGeom>
            <a:ln w="31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9804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03-08 at 4.25.3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1" r="4640" b="4762"/>
          <a:stretch/>
        </p:blipFill>
        <p:spPr>
          <a:xfrm>
            <a:off x="2681840" y="2123906"/>
            <a:ext cx="2691192" cy="1428653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6" name="Picture 5" descr="Screen Shot 2012-03-08 at 4.25.3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1" r="4640" b="4762"/>
          <a:stretch/>
        </p:blipFill>
        <p:spPr>
          <a:xfrm>
            <a:off x="2681840" y="3704959"/>
            <a:ext cx="2691192" cy="1428653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7" name="Picture 6" descr="Screen Shot 2012-03-08 at 4.25.3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1" r="4640" b="4762"/>
          <a:stretch/>
        </p:blipFill>
        <p:spPr>
          <a:xfrm>
            <a:off x="2681840" y="5286012"/>
            <a:ext cx="2691192" cy="1428653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8" name="Picture 7" descr="AA02666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695" y="1594138"/>
            <a:ext cx="1341165" cy="3121256"/>
          </a:xfrm>
          <a:prstGeom prst="rect">
            <a:avLst/>
          </a:prstGeom>
        </p:spPr>
      </p:pic>
      <p:pic>
        <p:nvPicPr>
          <p:cNvPr id="9" name="Picture 8" descr="SP00081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389" y="5286012"/>
            <a:ext cx="2271576" cy="1275869"/>
          </a:xfrm>
          <a:prstGeom prst="rect">
            <a:avLst/>
          </a:prstGeom>
        </p:spPr>
      </p:pic>
      <p:sp>
        <p:nvSpPr>
          <p:cNvPr id="3" name="&quot;No&quot; Symbol 2"/>
          <p:cNvSpPr/>
          <p:nvPr/>
        </p:nvSpPr>
        <p:spPr>
          <a:xfrm>
            <a:off x="6856810" y="5018618"/>
            <a:ext cx="1788987" cy="1788987"/>
          </a:xfrm>
          <a:prstGeom prst="noSmoking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143002"/>
            <a:ext cx="3713967" cy="2580132"/>
            <a:chOff x="3577124" y="326960"/>
            <a:chExt cx="4170710" cy="286388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77124" y="326960"/>
              <a:ext cx="4170710" cy="2863888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5583797" y="1367837"/>
              <a:ext cx="80403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634158" y="1362757"/>
              <a:ext cx="116402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5582920" y="1367836"/>
              <a:ext cx="167640" cy="54563"/>
            </a:xfrm>
            <a:custGeom>
              <a:avLst/>
              <a:gdLst>
                <a:gd name="connsiteX0" fmla="*/ 0 w 162566"/>
                <a:gd name="connsiteY0" fmla="*/ 30480 h 55880"/>
                <a:gd name="connsiteX1" fmla="*/ 25400 w 162566"/>
                <a:gd name="connsiteY1" fmla="*/ 45720 h 55880"/>
                <a:gd name="connsiteX2" fmla="*/ 55880 w 162566"/>
                <a:gd name="connsiteY2" fmla="*/ 55880 h 55880"/>
                <a:gd name="connsiteX3" fmla="*/ 137160 w 162566"/>
                <a:gd name="connsiteY3" fmla="*/ 45720 h 55880"/>
                <a:gd name="connsiteX4" fmla="*/ 152400 w 162566"/>
                <a:gd name="connsiteY4" fmla="*/ 40640 h 55880"/>
                <a:gd name="connsiteX5" fmla="*/ 157480 w 162566"/>
                <a:gd name="connsiteY5" fmla="*/ 25400 h 55880"/>
                <a:gd name="connsiteX6" fmla="*/ 162560 w 162566"/>
                <a:gd name="connsiteY6" fmla="*/ 0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566" h="55880">
                  <a:moveTo>
                    <a:pt x="0" y="30480"/>
                  </a:moveTo>
                  <a:cubicBezTo>
                    <a:pt x="8467" y="35560"/>
                    <a:pt x="16411" y="41634"/>
                    <a:pt x="25400" y="45720"/>
                  </a:cubicBezTo>
                  <a:cubicBezTo>
                    <a:pt x="35150" y="50152"/>
                    <a:pt x="55880" y="55880"/>
                    <a:pt x="55880" y="55880"/>
                  </a:cubicBezTo>
                  <a:cubicBezTo>
                    <a:pt x="82973" y="52493"/>
                    <a:pt x="110190" y="49978"/>
                    <a:pt x="137160" y="45720"/>
                  </a:cubicBezTo>
                  <a:cubicBezTo>
                    <a:pt x="142449" y="44885"/>
                    <a:pt x="148614" y="44426"/>
                    <a:pt x="152400" y="40640"/>
                  </a:cubicBezTo>
                  <a:cubicBezTo>
                    <a:pt x="156186" y="36854"/>
                    <a:pt x="156009" y="30549"/>
                    <a:pt x="157480" y="25400"/>
                  </a:cubicBezTo>
                  <a:cubicBezTo>
                    <a:pt x="162971" y="6183"/>
                    <a:pt x="162560" y="11396"/>
                    <a:pt x="162560" y="0"/>
                  </a:cubicBezTo>
                </a:path>
              </a:pathLst>
            </a:custGeom>
            <a:ln w="12700" cmpd="sng">
              <a:solidFill>
                <a:schemeClr val="tx1">
                  <a:alpha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5623560" y="1452880"/>
              <a:ext cx="81280" cy="15240"/>
            </a:xfrm>
            <a:custGeom>
              <a:avLst/>
              <a:gdLst>
                <a:gd name="connsiteX0" fmla="*/ 0 w 81280"/>
                <a:gd name="connsiteY0" fmla="*/ 0 h 15240"/>
                <a:gd name="connsiteX1" fmla="*/ 25400 w 81280"/>
                <a:gd name="connsiteY1" fmla="*/ 10160 h 15240"/>
                <a:gd name="connsiteX2" fmla="*/ 40640 w 81280"/>
                <a:gd name="connsiteY2" fmla="*/ 15240 h 15240"/>
                <a:gd name="connsiteX3" fmla="*/ 71120 w 81280"/>
                <a:gd name="connsiteY3" fmla="*/ 10160 h 15240"/>
                <a:gd name="connsiteX4" fmla="*/ 81280 w 81280"/>
                <a:gd name="connsiteY4" fmla="*/ 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" h="15240">
                  <a:moveTo>
                    <a:pt x="0" y="0"/>
                  </a:moveTo>
                  <a:cubicBezTo>
                    <a:pt x="8467" y="3387"/>
                    <a:pt x="16862" y="6958"/>
                    <a:pt x="25400" y="10160"/>
                  </a:cubicBezTo>
                  <a:cubicBezTo>
                    <a:pt x="30414" y="12040"/>
                    <a:pt x="35285" y="15240"/>
                    <a:pt x="40640" y="15240"/>
                  </a:cubicBezTo>
                  <a:cubicBezTo>
                    <a:pt x="50940" y="15240"/>
                    <a:pt x="61476" y="13777"/>
                    <a:pt x="71120" y="10160"/>
                  </a:cubicBezTo>
                  <a:cubicBezTo>
                    <a:pt x="75605" y="8478"/>
                    <a:pt x="77893" y="3387"/>
                    <a:pt x="81280" y="0"/>
                  </a:cubicBezTo>
                </a:path>
              </a:pathLst>
            </a:custGeom>
            <a:ln w="31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5955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03-08 at 12.05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864" y="2154886"/>
            <a:ext cx="2691192" cy="1438687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13" name="Picture 12" descr="Screen Shot 2012-03-08 at 4.15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775" y="3827754"/>
            <a:ext cx="2821822" cy="1563901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14" name="Picture 13" descr="Screen Shot 2012-03-08 at 4.15.43 PM.png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3827754"/>
            <a:ext cx="2687956" cy="1563901"/>
          </a:xfrm>
          <a:prstGeom prst="rect">
            <a:avLst/>
          </a:prstGeom>
          <a:ln>
            <a:solidFill>
              <a:srgbClr val="3366FF"/>
            </a:solidFill>
          </a:ln>
        </p:spPr>
      </p:pic>
      <p:grpSp>
        <p:nvGrpSpPr>
          <p:cNvPr id="8" name="Group 7"/>
          <p:cNvGrpSpPr/>
          <p:nvPr/>
        </p:nvGrpSpPr>
        <p:grpSpPr>
          <a:xfrm>
            <a:off x="0" y="143002"/>
            <a:ext cx="3713967" cy="2580132"/>
            <a:chOff x="3577124" y="326960"/>
            <a:chExt cx="4170710" cy="286388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77124" y="326960"/>
              <a:ext cx="4170710" cy="2863888"/>
            </a:xfrm>
            <a:prstGeom prst="rect">
              <a:avLst/>
            </a:prstGeom>
          </p:spPr>
        </p:pic>
        <p:sp>
          <p:nvSpPr>
            <p:cNvPr id="10" name="Oval 9"/>
            <p:cNvSpPr/>
            <p:nvPr/>
          </p:nvSpPr>
          <p:spPr>
            <a:xfrm>
              <a:off x="5583797" y="1367837"/>
              <a:ext cx="80403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634158" y="1362757"/>
              <a:ext cx="116402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5582920" y="1367836"/>
              <a:ext cx="167640" cy="54563"/>
            </a:xfrm>
            <a:custGeom>
              <a:avLst/>
              <a:gdLst>
                <a:gd name="connsiteX0" fmla="*/ 0 w 162566"/>
                <a:gd name="connsiteY0" fmla="*/ 30480 h 55880"/>
                <a:gd name="connsiteX1" fmla="*/ 25400 w 162566"/>
                <a:gd name="connsiteY1" fmla="*/ 45720 h 55880"/>
                <a:gd name="connsiteX2" fmla="*/ 55880 w 162566"/>
                <a:gd name="connsiteY2" fmla="*/ 55880 h 55880"/>
                <a:gd name="connsiteX3" fmla="*/ 137160 w 162566"/>
                <a:gd name="connsiteY3" fmla="*/ 45720 h 55880"/>
                <a:gd name="connsiteX4" fmla="*/ 152400 w 162566"/>
                <a:gd name="connsiteY4" fmla="*/ 40640 h 55880"/>
                <a:gd name="connsiteX5" fmla="*/ 157480 w 162566"/>
                <a:gd name="connsiteY5" fmla="*/ 25400 h 55880"/>
                <a:gd name="connsiteX6" fmla="*/ 162560 w 162566"/>
                <a:gd name="connsiteY6" fmla="*/ 0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566" h="55880">
                  <a:moveTo>
                    <a:pt x="0" y="30480"/>
                  </a:moveTo>
                  <a:cubicBezTo>
                    <a:pt x="8467" y="35560"/>
                    <a:pt x="16411" y="41634"/>
                    <a:pt x="25400" y="45720"/>
                  </a:cubicBezTo>
                  <a:cubicBezTo>
                    <a:pt x="35150" y="50152"/>
                    <a:pt x="55880" y="55880"/>
                    <a:pt x="55880" y="55880"/>
                  </a:cubicBezTo>
                  <a:cubicBezTo>
                    <a:pt x="82973" y="52493"/>
                    <a:pt x="110190" y="49978"/>
                    <a:pt x="137160" y="45720"/>
                  </a:cubicBezTo>
                  <a:cubicBezTo>
                    <a:pt x="142449" y="44885"/>
                    <a:pt x="148614" y="44426"/>
                    <a:pt x="152400" y="40640"/>
                  </a:cubicBezTo>
                  <a:cubicBezTo>
                    <a:pt x="156186" y="36854"/>
                    <a:pt x="156009" y="30549"/>
                    <a:pt x="157480" y="25400"/>
                  </a:cubicBezTo>
                  <a:cubicBezTo>
                    <a:pt x="162971" y="6183"/>
                    <a:pt x="162560" y="11396"/>
                    <a:pt x="162560" y="0"/>
                  </a:cubicBezTo>
                </a:path>
              </a:pathLst>
            </a:custGeom>
            <a:ln w="12700" cmpd="sng">
              <a:solidFill>
                <a:schemeClr val="tx1">
                  <a:alpha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5623560" y="1452880"/>
              <a:ext cx="81280" cy="15240"/>
            </a:xfrm>
            <a:custGeom>
              <a:avLst/>
              <a:gdLst>
                <a:gd name="connsiteX0" fmla="*/ 0 w 81280"/>
                <a:gd name="connsiteY0" fmla="*/ 0 h 15240"/>
                <a:gd name="connsiteX1" fmla="*/ 25400 w 81280"/>
                <a:gd name="connsiteY1" fmla="*/ 10160 h 15240"/>
                <a:gd name="connsiteX2" fmla="*/ 40640 w 81280"/>
                <a:gd name="connsiteY2" fmla="*/ 15240 h 15240"/>
                <a:gd name="connsiteX3" fmla="*/ 71120 w 81280"/>
                <a:gd name="connsiteY3" fmla="*/ 10160 h 15240"/>
                <a:gd name="connsiteX4" fmla="*/ 81280 w 81280"/>
                <a:gd name="connsiteY4" fmla="*/ 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" h="15240">
                  <a:moveTo>
                    <a:pt x="0" y="0"/>
                  </a:moveTo>
                  <a:cubicBezTo>
                    <a:pt x="8467" y="3387"/>
                    <a:pt x="16862" y="6958"/>
                    <a:pt x="25400" y="10160"/>
                  </a:cubicBezTo>
                  <a:cubicBezTo>
                    <a:pt x="30414" y="12040"/>
                    <a:pt x="35285" y="15240"/>
                    <a:pt x="40640" y="15240"/>
                  </a:cubicBezTo>
                  <a:cubicBezTo>
                    <a:pt x="50940" y="15240"/>
                    <a:pt x="61476" y="13777"/>
                    <a:pt x="71120" y="10160"/>
                  </a:cubicBezTo>
                  <a:cubicBezTo>
                    <a:pt x="75605" y="8478"/>
                    <a:pt x="77893" y="3387"/>
                    <a:pt x="81280" y="0"/>
                  </a:cubicBezTo>
                </a:path>
              </a:pathLst>
            </a:custGeom>
            <a:ln w="31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10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03-08 at 12.05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864" y="2154886"/>
            <a:ext cx="2691192" cy="1438687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13" name="Picture 12" descr="Screen Shot 2012-03-08 at 4.15.5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775" y="3827754"/>
            <a:ext cx="2821822" cy="1563901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14" name="Picture 13" descr="Screen Shot 2012-03-08 at 4.15.43 PM.png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1" y="3827754"/>
            <a:ext cx="2687956" cy="1563901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12" name="Picture 11" descr="AA02666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695" y="1594138"/>
            <a:ext cx="1341165" cy="3121256"/>
          </a:xfrm>
          <a:prstGeom prst="rect">
            <a:avLst/>
          </a:prstGeom>
        </p:spPr>
      </p:pic>
      <p:pic>
        <p:nvPicPr>
          <p:cNvPr id="15" name="Picture 14" descr="SP00081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389" y="5286012"/>
            <a:ext cx="2271576" cy="1275869"/>
          </a:xfrm>
          <a:prstGeom prst="rect">
            <a:avLst/>
          </a:prstGeom>
        </p:spPr>
      </p:pic>
      <p:pic>
        <p:nvPicPr>
          <p:cNvPr id="2" name="Picture 1" descr="Screen Shot 2012-03-08 at 4.31.42 PM.png"/>
          <p:cNvPicPr>
            <a:picLocks noChangeAspect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421" y="4275347"/>
            <a:ext cx="228600" cy="241300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21" name="Picture 20" descr="Screen Shot 2012-03-08 at 4.31.42 PM.png"/>
          <p:cNvPicPr>
            <a:picLocks noChangeAspect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556" y="2509538"/>
            <a:ext cx="228600" cy="241300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22" name="Picture 21" descr="Screen Shot 2012-03-08 at 4.31.42 PM.png"/>
          <p:cNvPicPr>
            <a:picLocks noChangeAspect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60" y="4259857"/>
            <a:ext cx="228600" cy="241300"/>
          </a:xfrm>
          <a:prstGeom prst="rect">
            <a:avLst/>
          </a:prstGeom>
          <a:ln>
            <a:solidFill>
              <a:srgbClr val="FFFFFF"/>
            </a:solidFill>
          </a:ln>
        </p:spPr>
      </p:pic>
      <p:grpSp>
        <p:nvGrpSpPr>
          <p:cNvPr id="23" name="Group 22"/>
          <p:cNvGrpSpPr/>
          <p:nvPr/>
        </p:nvGrpSpPr>
        <p:grpSpPr>
          <a:xfrm>
            <a:off x="0" y="143002"/>
            <a:ext cx="3713967" cy="2580132"/>
            <a:chOff x="3577124" y="326960"/>
            <a:chExt cx="4170710" cy="2863888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77124" y="326960"/>
              <a:ext cx="4170710" cy="2863888"/>
            </a:xfrm>
            <a:prstGeom prst="rect">
              <a:avLst/>
            </a:prstGeom>
          </p:spPr>
        </p:pic>
        <p:sp>
          <p:nvSpPr>
            <p:cNvPr id="25" name="Oval 24"/>
            <p:cNvSpPr/>
            <p:nvPr/>
          </p:nvSpPr>
          <p:spPr>
            <a:xfrm>
              <a:off x="5583797" y="1367837"/>
              <a:ext cx="80403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5634158" y="1362757"/>
              <a:ext cx="116402" cy="1091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5582920" y="1367836"/>
              <a:ext cx="167640" cy="54563"/>
            </a:xfrm>
            <a:custGeom>
              <a:avLst/>
              <a:gdLst>
                <a:gd name="connsiteX0" fmla="*/ 0 w 162566"/>
                <a:gd name="connsiteY0" fmla="*/ 30480 h 55880"/>
                <a:gd name="connsiteX1" fmla="*/ 25400 w 162566"/>
                <a:gd name="connsiteY1" fmla="*/ 45720 h 55880"/>
                <a:gd name="connsiteX2" fmla="*/ 55880 w 162566"/>
                <a:gd name="connsiteY2" fmla="*/ 55880 h 55880"/>
                <a:gd name="connsiteX3" fmla="*/ 137160 w 162566"/>
                <a:gd name="connsiteY3" fmla="*/ 45720 h 55880"/>
                <a:gd name="connsiteX4" fmla="*/ 152400 w 162566"/>
                <a:gd name="connsiteY4" fmla="*/ 40640 h 55880"/>
                <a:gd name="connsiteX5" fmla="*/ 157480 w 162566"/>
                <a:gd name="connsiteY5" fmla="*/ 25400 h 55880"/>
                <a:gd name="connsiteX6" fmla="*/ 162560 w 162566"/>
                <a:gd name="connsiteY6" fmla="*/ 0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566" h="55880">
                  <a:moveTo>
                    <a:pt x="0" y="30480"/>
                  </a:moveTo>
                  <a:cubicBezTo>
                    <a:pt x="8467" y="35560"/>
                    <a:pt x="16411" y="41634"/>
                    <a:pt x="25400" y="45720"/>
                  </a:cubicBezTo>
                  <a:cubicBezTo>
                    <a:pt x="35150" y="50152"/>
                    <a:pt x="55880" y="55880"/>
                    <a:pt x="55880" y="55880"/>
                  </a:cubicBezTo>
                  <a:cubicBezTo>
                    <a:pt x="82973" y="52493"/>
                    <a:pt x="110190" y="49978"/>
                    <a:pt x="137160" y="45720"/>
                  </a:cubicBezTo>
                  <a:cubicBezTo>
                    <a:pt x="142449" y="44885"/>
                    <a:pt x="148614" y="44426"/>
                    <a:pt x="152400" y="40640"/>
                  </a:cubicBezTo>
                  <a:cubicBezTo>
                    <a:pt x="156186" y="36854"/>
                    <a:pt x="156009" y="30549"/>
                    <a:pt x="157480" y="25400"/>
                  </a:cubicBezTo>
                  <a:cubicBezTo>
                    <a:pt x="162971" y="6183"/>
                    <a:pt x="162560" y="11396"/>
                    <a:pt x="162560" y="0"/>
                  </a:cubicBezTo>
                </a:path>
              </a:pathLst>
            </a:custGeom>
            <a:ln w="12700" cmpd="sng">
              <a:solidFill>
                <a:schemeClr val="tx1">
                  <a:alpha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5623560" y="1452880"/>
              <a:ext cx="81280" cy="15240"/>
            </a:xfrm>
            <a:custGeom>
              <a:avLst/>
              <a:gdLst>
                <a:gd name="connsiteX0" fmla="*/ 0 w 81280"/>
                <a:gd name="connsiteY0" fmla="*/ 0 h 15240"/>
                <a:gd name="connsiteX1" fmla="*/ 25400 w 81280"/>
                <a:gd name="connsiteY1" fmla="*/ 10160 h 15240"/>
                <a:gd name="connsiteX2" fmla="*/ 40640 w 81280"/>
                <a:gd name="connsiteY2" fmla="*/ 15240 h 15240"/>
                <a:gd name="connsiteX3" fmla="*/ 71120 w 81280"/>
                <a:gd name="connsiteY3" fmla="*/ 10160 h 15240"/>
                <a:gd name="connsiteX4" fmla="*/ 81280 w 81280"/>
                <a:gd name="connsiteY4" fmla="*/ 0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" h="15240">
                  <a:moveTo>
                    <a:pt x="0" y="0"/>
                  </a:moveTo>
                  <a:cubicBezTo>
                    <a:pt x="8467" y="3387"/>
                    <a:pt x="16862" y="6958"/>
                    <a:pt x="25400" y="10160"/>
                  </a:cubicBezTo>
                  <a:cubicBezTo>
                    <a:pt x="30414" y="12040"/>
                    <a:pt x="35285" y="15240"/>
                    <a:pt x="40640" y="15240"/>
                  </a:cubicBezTo>
                  <a:cubicBezTo>
                    <a:pt x="50940" y="15240"/>
                    <a:pt x="61476" y="13777"/>
                    <a:pt x="71120" y="10160"/>
                  </a:cubicBezTo>
                  <a:cubicBezTo>
                    <a:pt x="75605" y="8478"/>
                    <a:pt x="77893" y="3387"/>
                    <a:pt x="81280" y="0"/>
                  </a:cubicBezTo>
                </a:path>
              </a:pathLst>
            </a:custGeom>
            <a:ln w="31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53071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1305689" y="291327"/>
            <a:ext cx="7093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Which one of these doesn’t belong?</a:t>
            </a:r>
            <a:br>
              <a:rPr lang="en-US" sz="3600" b="1" dirty="0" smtClean="0"/>
            </a:br>
            <a:r>
              <a:rPr lang="en-US" sz="3600" i="1" dirty="0" smtClean="0"/>
              <a:t>[95% conf.]</a:t>
            </a:r>
            <a:endParaRPr lang="en-US" sz="3600" i="1" dirty="0"/>
          </a:p>
        </p:txBody>
      </p:sp>
      <p:pic>
        <p:nvPicPr>
          <p:cNvPr id="39" name="Picture 38" descr="allchoic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98" y="1667300"/>
            <a:ext cx="6149633" cy="129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70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5689" y="291327"/>
            <a:ext cx="7093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Which one of these doesn’t belong?</a:t>
            </a:r>
            <a:br>
              <a:rPr lang="en-US" sz="3600" b="1" dirty="0" smtClean="0"/>
            </a:br>
            <a:r>
              <a:rPr lang="en-US" sz="3600" i="1" dirty="0" smtClean="0"/>
              <a:t>[95% conf.]</a:t>
            </a:r>
            <a:endParaRPr lang="en-US" sz="3600" i="1" dirty="0"/>
          </a:p>
        </p:txBody>
      </p:sp>
      <p:pic>
        <p:nvPicPr>
          <p:cNvPr id="54" name="Picture 53" descr="allchoi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98" y="1667300"/>
            <a:ext cx="6149633" cy="12912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6561" y="2988742"/>
            <a:ext cx="585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cap="small" dirty="0" err="1" smtClean="0">
                <a:latin typeface="Calibri"/>
                <a:cs typeface="Calibri"/>
              </a:rPr>
              <a:t>AutoMan</a:t>
            </a:r>
            <a:r>
              <a:rPr lang="en-US" sz="2400" i="1" dirty="0" smtClean="0">
                <a:latin typeface="Calibri"/>
                <a:cs typeface="Calibri"/>
              </a:rPr>
              <a:t>: spawns 3 tasks @ $0.06; 30s work </a:t>
            </a:r>
            <a:endParaRPr lang="en-US" sz="2400" i="1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25420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1</a:t>
            </a:r>
            <a:endParaRPr lang="en-US" sz="2200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352959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4461920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3</a:t>
            </a:r>
            <a:endParaRPr lang="en-US" sz="2200" baseline="-25000" dirty="0"/>
          </a:p>
        </p:txBody>
      </p:sp>
    </p:spTree>
    <p:extLst>
      <p:ext uri="{BB962C8B-B14F-4D97-AF65-F5344CB8AC3E}">
        <p14:creationId xmlns:p14="http://schemas.microsoft.com/office/powerpoint/2010/main" val="93614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5689" y="291327"/>
            <a:ext cx="7093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Which one of these doesn’t belong?</a:t>
            </a:r>
            <a:br>
              <a:rPr lang="en-US" sz="3600" b="1" dirty="0" smtClean="0"/>
            </a:br>
            <a:r>
              <a:rPr lang="en-US" sz="3600" i="1" dirty="0" smtClean="0"/>
              <a:t>[95% conf.]</a:t>
            </a:r>
            <a:endParaRPr lang="en-US" sz="3600" i="1" dirty="0"/>
          </a:p>
        </p:txBody>
      </p:sp>
      <p:pic>
        <p:nvPicPr>
          <p:cNvPr id="54" name="Picture 53" descr="allchoi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98" y="1667300"/>
            <a:ext cx="6149633" cy="12912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6561" y="2988742"/>
            <a:ext cx="585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cap="small" dirty="0" err="1" smtClean="0">
                <a:latin typeface="Calibri"/>
                <a:cs typeface="Calibri"/>
              </a:rPr>
              <a:t>AutoMan</a:t>
            </a:r>
            <a:r>
              <a:rPr lang="en-US" sz="2400" i="1" dirty="0" smtClean="0">
                <a:latin typeface="Calibri"/>
                <a:cs typeface="Calibri"/>
              </a:rPr>
              <a:t>: spawns 3 tasks @ $0.06; 30s work </a:t>
            </a:r>
            <a:endParaRPr lang="en-US" sz="2400" i="1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25420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1</a:t>
            </a:r>
            <a:endParaRPr lang="en-US" sz="2200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352959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4461920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3</a:t>
            </a:r>
            <a:endParaRPr lang="en-US" sz="2200" baseline="-25000" dirty="0"/>
          </a:p>
        </p:txBody>
      </p:sp>
      <p:pic>
        <p:nvPicPr>
          <p:cNvPr id="8" name="Picture 7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420" y="450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2828620" y="3951936"/>
            <a:ext cx="0" cy="55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281019" y="4509937"/>
            <a:ext cx="97523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smtClean="0"/>
              <a:t>1m 50s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405304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5689" y="291327"/>
            <a:ext cx="7093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Which one of these doesn’t belong?</a:t>
            </a:r>
            <a:br>
              <a:rPr lang="en-US" sz="3600" b="1" dirty="0" smtClean="0"/>
            </a:br>
            <a:r>
              <a:rPr lang="en-US" sz="3600" i="1" dirty="0" smtClean="0"/>
              <a:t>[95% conf.]</a:t>
            </a:r>
            <a:endParaRPr lang="en-US" sz="3600" i="1" dirty="0"/>
          </a:p>
        </p:txBody>
      </p:sp>
      <p:pic>
        <p:nvPicPr>
          <p:cNvPr id="54" name="Picture 53" descr="allchoi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98" y="1667300"/>
            <a:ext cx="6149633" cy="12912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6561" y="2988742"/>
            <a:ext cx="585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cap="small" dirty="0" err="1" smtClean="0">
                <a:latin typeface="Calibri"/>
                <a:cs typeface="Calibri"/>
              </a:rPr>
              <a:t>AutoMan</a:t>
            </a:r>
            <a:r>
              <a:rPr lang="en-US" sz="2400" i="1" dirty="0" smtClean="0">
                <a:latin typeface="Calibri"/>
                <a:cs typeface="Calibri"/>
              </a:rPr>
              <a:t>: spawns 3 tasks @ $0.06; 30s work </a:t>
            </a:r>
            <a:endParaRPr lang="en-US" sz="2400" i="1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25420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1</a:t>
            </a:r>
            <a:endParaRPr lang="en-US" sz="2200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352959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4461920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3</a:t>
            </a:r>
            <a:endParaRPr lang="en-US" sz="2200" baseline="-25000" dirty="0"/>
          </a:p>
        </p:txBody>
      </p:sp>
      <p:pic>
        <p:nvPicPr>
          <p:cNvPr id="8" name="Picture 7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420" y="450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2828620" y="3951936"/>
            <a:ext cx="0" cy="55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591" y="512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2" name="Straight Arrow Connector 11"/>
          <p:cNvCxnSpPr>
            <a:stCxn id="6" idx="2"/>
            <a:endCxn id="11" idx="0"/>
          </p:cNvCxnSpPr>
          <p:nvPr/>
        </p:nvCxnSpPr>
        <p:spPr>
          <a:xfrm>
            <a:off x="3732791" y="3951936"/>
            <a:ext cx="0" cy="117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281019" y="4509937"/>
            <a:ext cx="97523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smtClean="0"/>
              <a:t>1m 50s</a:t>
            </a:r>
            <a:endParaRPr lang="en-US" sz="2400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5281019" y="5129937"/>
            <a:ext cx="97523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/>
              <a:t>2</a:t>
            </a:r>
            <a:r>
              <a:rPr lang="en-US" sz="2400" i="1" dirty="0" smtClean="0"/>
              <a:t>m </a:t>
            </a:r>
            <a:r>
              <a:rPr lang="en-US" sz="2400" i="1" dirty="0"/>
              <a:t>3</a:t>
            </a:r>
            <a:r>
              <a:rPr lang="en-US" sz="2400" i="1" dirty="0" smtClean="0"/>
              <a:t>0s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743129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5689" y="291327"/>
            <a:ext cx="7093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Which one of these doesn’t belong?</a:t>
            </a:r>
            <a:br>
              <a:rPr lang="en-US" sz="3600" b="1" dirty="0" smtClean="0"/>
            </a:br>
            <a:r>
              <a:rPr lang="en-US" sz="3600" i="1" dirty="0" smtClean="0"/>
              <a:t>[95% conf.]</a:t>
            </a:r>
            <a:endParaRPr lang="en-US" sz="3600" i="1" dirty="0"/>
          </a:p>
        </p:txBody>
      </p:sp>
      <p:pic>
        <p:nvPicPr>
          <p:cNvPr id="54" name="Picture 53" descr="allchoi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98" y="1667300"/>
            <a:ext cx="6149633" cy="12912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6561" y="2988742"/>
            <a:ext cx="585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cap="small" dirty="0" err="1" smtClean="0">
                <a:latin typeface="Calibri"/>
                <a:cs typeface="Calibri"/>
              </a:rPr>
              <a:t>AutoMan</a:t>
            </a:r>
            <a:r>
              <a:rPr lang="en-US" sz="2400" i="1" dirty="0" smtClean="0">
                <a:latin typeface="Calibri"/>
                <a:cs typeface="Calibri"/>
              </a:rPr>
              <a:t>: spawns 3 tasks @ $0.06; 30s work </a:t>
            </a:r>
            <a:endParaRPr lang="en-US" sz="2400" i="1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25420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1</a:t>
            </a:r>
            <a:endParaRPr lang="en-US" sz="2200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352959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4461920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3</a:t>
            </a:r>
            <a:endParaRPr lang="en-US" sz="2200" baseline="-25000" dirty="0"/>
          </a:p>
        </p:txBody>
      </p:sp>
      <p:pic>
        <p:nvPicPr>
          <p:cNvPr id="8" name="Picture 7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420" y="450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2828620" y="3951936"/>
            <a:ext cx="0" cy="55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591" y="512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2" name="Straight Arrow Connector 11"/>
          <p:cNvCxnSpPr>
            <a:stCxn id="6" idx="2"/>
            <a:endCxn id="11" idx="0"/>
          </p:cNvCxnSpPr>
          <p:nvPr/>
        </p:nvCxnSpPr>
        <p:spPr>
          <a:xfrm>
            <a:off x="3732791" y="3951936"/>
            <a:ext cx="0" cy="117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Kermit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920" y="6093581"/>
            <a:ext cx="402336" cy="402336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4" name="Straight Arrow Connector 13"/>
          <p:cNvCxnSpPr>
            <a:stCxn id="7" idx="2"/>
            <a:endCxn id="13" idx="0"/>
          </p:cNvCxnSpPr>
          <p:nvPr/>
        </p:nvCxnSpPr>
        <p:spPr>
          <a:xfrm flipH="1">
            <a:off x="4663088" y="3951936"/>
            <a:ext cx="2032" cy="2141645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281019" y="4509937"/>
            <a:ext cx="97523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smtClean="0"/>
              <a:t>1m 50s</a:t>
            </a:r>
            <a:endParaRPr lang="en-US" sz="2400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5281019" y="5129937"/>
            <a:ext cx="97523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/>
              <a:t>2</a:t>
            </a:r>
            <a:r>
              <a:rPr lang="en-US" sz="2400" i="1" dirty="0" smtClean="0"/>
              <a:t>m </a:t>
            </a:r>
            <a:r>
              <a:rPr lang="en-US" sz="2400" i="1" dirty="0"/>
              <a:t>3</a:t>
            </a:r>
            <a:r>
              <a:rPr lang="en-US" sz="2400" i="1" dirty="0" smtClean="0"/>
              <a:t>0s</a:t>
            </a:r>
            <a:endParaRPr lang="en-US" sz="2400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5281019" y="6093581"/>
            <a:ext cx="97523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smtClean="0"/>
              <a:t>2m 50s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4124544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4096902" y="2981173"/>
            <a:ext cx="5287722" cy="830997"/>
            <a:chOff x="5715000" y="838200"/>
            <a:chExt cx="5034408" cy="830997"/>
          </a:xfrm>
        </p:grpSpPr>
        <p:sp>
          <p:nvSpPr>
            <p:cNvPr id="6" name="Rectangle 5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“is this a giraffe?”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5689" y="291327"/>
            <a:ext cx="7093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Which one of these doesn’t belong?</a:t>
            </a:r>
            <a:br>
              <a:rPr lang="en-US" sz="3600" b="1" dirty="0" smtClean="0"/>
            </a:br>
            <a:r>
              <a:rPr lang="en-US" sz="3600" i="1" dirty="0" smtClean="0"/>
              <a:t>[95% conf.]</a:t>
            </a:r>
            <a:endParaRPr lang="en-US" sz="3600" i="1" dirty="0"/>
          </a:p>
        </p:txBody>
      </p:sp>
      <p:pic>
        <p:nvPicPr>
          <p:cNvPr id="54" name="Picture 53" descr="allchoi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98" y="1667300"/>
            <a:ext cx="6149633" cy="12912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6561" y="2988742"/>
            <a:ext cx="585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cap="small" dirty="0" err="1" smtClean="0">
                <a:latin typeface="Calibri"/>
                <a:cs typeface="Calibri"/>
              </a:rPr>
              <a:t>AutoMan</a:t>
            </a:r>
            <a:r>
              <a:rPr lang="en-US" sz="2400" i="1" dirty="0" smtClean="0">
                <a:latin typeface="Calibri"/>
                <a:cs typeface="Calibri"/>
              </a:rPr>
              <a:t>: spawns 3 tasks @ $0.06; 30s work </a:t>
            </a:r>
            <a:endParaRPr lang="en-US" sz="2400" i="1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25420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1</a:t>
            </a:r>
            <a:endParaRPr lang="en-US" sz="2200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352959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4461920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3</a:t>
            </a:r>
            <a:endParaRPr lang="en-US" sz="2200" baseline="-25000" dirty="0"/>
          </a:p>
        </p:txBody>
      </p:sp>
      <p:pic>
        <p:nvPicPr>
          <p:cNvPr id="8" name="Picture 7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420" y="450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2828620" y="3951936"/>
            <a:ext cx="0" cy="55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591" y="512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2" name="Straight Arrow Connector 11"/>
          <p:cNvCxnSpPr>
            <a:stCxn id="6" idx="2"/>
            <a:endCxn id="11" idx="0"/>
          </p:cNvCxnSpPr>
          <p:nvPr/>
        </p:nvCxnSpPr>
        <p:spPr>
          <a:xfrm>
            <a:off x="3732791" y="3951936"/>
            <a:ext cx="0" cy="117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Kermit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920" y="6093581"/>
            <a:ext cx="402336" cy="402336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4" name="Straight Arrow Connector 13"/>
          <p:cNvCxnSpPr>
            <a:stCxn id="7" idx="2"/>
            <a:endCxn id="13" idx="0"/>
          </p:cNvCxnSpPr>
          <p:nvPr/>
        </p:nvCxnSpPr>
        <p:spPr>
          <a:xfrm flipH="1">
            <a:off x="4663088" y="3951936"/>
            <a:ext cx="2032" cy="2141645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281019" y="4509937"/>
            <a:ext cx="97523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smtClean="0"/>
              <a:t>1m 50s</a:t>
            </a:r>
            <a:endParaRPr lang="en-US" sz="2400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5281019" y="5129937"/>
            <a:ext cx="97523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/>
              <a:t>2</a:t>
            </a:r>
            <a:r>
              <a:rPr lang="en-US" sz="2400" i="1" dirty="0" smtClean="0"/>
              <a:t>m </a:t>
            </a:r>
            <a:r>
              <a:rPr lang="en-US" sz="2400" i="1" dirty="0"/>
              <a:t>3</a:t>
            </a:r>
            <a:r>
              <a:rPr lang="en-US" sz="2400" i="1" dirty="0" smtClean="0"/>
              <a:t>0s</a:t>
            </a:r>
            <a:endParaRPr lang="en-US" sz="2400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5281019" y="6093581"/>
            <a:ext cx="97523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smtClean="0"/>
              <a:t>2m 50s</a:t>
            </a:r>
            <a:endParaRPr lang="en-US" sz="2400" i="1" dirty="0"/>
          </a:p>
        </p:txBody>
      </p:sp>
      <p:sp>
        <p:nvSpPr>
          <p:cNvPr id="18" name="TextBox 17"/>
          <p:cNvSpPr txBox="1"/>
          <p:nvPr/>
        </p:nvSpPr>
        <p:spPr>
          <a:xfrm>
            <a:off x="1732998" y="5966658"/>
            <a:ext cx="2433817" cy="5847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i="1" dirty="0" smtClean="0">
                <a:latin typeface="Calibri"/>
                <a:cs typeface="Calibri"/>
              </a:rPr>
              <a:t>Inconclusive!</a:t>
            </a:r>
            <a:endParaRPr lang="en-US" sz="3200" i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259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5689" y="291327"/>
            <a:ext cx="7093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Which one of these doesn’t belong?</a:t>
            </a:r>
            <a:br>
              <a:rPr lang="en-US" sz="3600" b="1" dirty="0" smtClean="0"/>
            </a:br>
            <a:r>
              <a:rPr lang="en-US" sz="3600" i="1" dirty="0" smtClean="0"/>
              <a:t>[95% conf.]</a:t>
            </a:r>
            <a:endParaRPr lang="en-US" sz="3600" i="1" dirty="0"/>
          </a:p>
        </p:txBody>
      </p:sp>
      <p:pic>
        <p:nvPicPr>
          <p:cNvPr id="54" name="Picture 53" descr="allchoi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98" y="1667300"/>
            <a:ext cx="6149633" cy="12912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6561" y="2988742"/>
            <a:ext cx="4186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cap="small" dirty="0" err="1" smtClean="0">
                <a:latin typeface="Calibri"/>
                <a:cs typeface="Calibri"/>
              </a:rPr>
              <a:t>AutoMan</a:t>
            </a:r>
            <a:r>
              <a:rPr lang="en-US" sz="2400" i="1" dirty="0" smtClean="0">
                <a:latin typeface="Calibri"/>
                <a:cs typeface="Calibri"/>
              </a:rPr>
              <a:t>: spawns 3 more tasks</a:t>
            </a:r>
            <a:endParaRPr lang="en-US" sz="2400" i="1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06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1</a:t>
            </a:r>
            <a:endParaRPr lang="en-US" sz="2200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1004232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193656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3</a:t>
            </a:r>
            <a:endParaRPr lang="en-US" sz="2200" baseline="-25000" dirty="0"/>
          </a:p>
        </p:txBody>
      </p:sp>
      <p:pic>
        <p:nvPicPr>
          <p:cNvPr id="8" name="Picture 7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1" y="450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303261" y="3951936"/>
            <a:ext cx="0" cy="55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32" y="512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2" name="Straight Arrow Connector 11"/>
          <p:cNvCxnSpPr>
            <a:stCxn id="6" idx="2"/>
            <a:endCxn id="11" idx="0"/>
          </p:cNvCxnSpPr>
          <p:nvPr/>
        </p:nvCxnSpPr>
        <p:spPr>
          <a:xfrm>
            <a:off x="1207432" y="3951936"/>
            <a:ext cx="0" cy="117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Kermit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561" y="6093581"/>
            <a:ext cx="402336" cy="402336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4" name="Straight Arrow Connector 13"/>
          <p:cNvCxnSpPr>
            <a:stCxn id="7" idx="2"/>
            <a:endCxn id="13" idx="0"/>
          </p:cNvCxnSpPr>
          <p:nvPr/>
        </p:nvCxnSpPr>
        <p:spPr>
          <a:xfrm flipH="1">
            <a:off x="2137729" y="3951936"/>
            <a:ext cx="2032" cy="2141645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075776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4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79947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5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912276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857779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5689" y="291327"/>
            <a:ext cx="7093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Which one of these doesn’t belong?</a:t>
            </a:r>
            <a:br>
              <a:rPr lang="en-US" sz="3600" b="1" dirty="0" smtClean="0"/>
            </a:br>
            <a:r>
              <a:rPr lang="en-US" sz="3600" i="1" dirty="0" smtClean="0"/>
              <a:t>[95% conf.]</a:t>
            </a:r>
            <a:endParaRPr lang="en-US" sz="3600" i="1" dirty="0"/>
          </a:p>
        </p:txBody>
      </p:sp>
      <p:pic>
        <p:nvPicPr>
          <p:cNvPr id="54" name="Picture 53" descr="allchoi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98" y="1667300"/>
            <a:ext cx="6149633" cy="12912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6561" y="2988742"/>
            <a:ext cx="4186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cap="small" dirty="0" err="1" smtClean="0">
                <a:latin typeface="Calibri"/>
                <a:cs typeface="Calibri"/>
              </a:rPr>
              <a:t>AutoMan</a:t>
            </a:r>
            <a:r>
              <a:rPr lang="en-US" sz="2400" i="1" dirty="0" smtClean="0">
                <a:latin typeface="Calibri"/>
                <a:cs typeface="Calibri"/>
              </a:rPr>
              <a:t>: spawns 3 more tasks</a:t>
            </a:r>
            <a:endParaRPr lang="en-US" sz="2400" i="1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06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1</a:t>
            </a:r>
            <a:endParaRPr lang="en-US" sz="2200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1004232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193656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3</a:t>
            </a:r>
            <a:endParaRPr lang="en-US" sz="2200" baseline="-25000" dirty="0"/>
          </a:p>
        </p:txBody>
      </p:sp>
      <p:pic>
        <p:nvPicPr>
          <p:cNvPr id="8" name="Picture 7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1" y="450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303261" y="3951936"/>
            <a:ext cx="0" cy="55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32" y="512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2" name="Straight Arrow Connector 11"/>
          <p:cNvCxnSpPr>
            <a:stCxn id="6" idx="2"/>
            <a:endCxn id="11" idx="0"/>
          </p:cNvCxnSpPr>
          <p:nvPr/>
        </p:nvCxnSpPr>
        <p:spPr>
          <a:xfrm>
            <a:off x="1207432" y="3951936"/>
            <a:ext cx="0" cy="117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Kermit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561" y="6093581"/>
            <a:ext cx="402336" cy="402336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4" name="Straight Arrow Connector 13"/>
          <p:cNvCxnSpPr>
            <a:stCxn id="7" idx="2"/>
            <a:endCxn id="13" idx="0"/>
          </p:cNvCxnSpPr>
          <p:nvPr/>
        </p:nvCxnSpPr>
        <p:spPr>
          <a:xfrm flipH="1">
            <a:off x="2137729" y="3951936"/>
            <a:ext cx="2032" cy="2141645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075776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4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79947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5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912276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6</a:t>
            </a:r>
          </a:p>
        </p:txBody>
      </p:sp>
      <p:pic>
        <p:nvPicPr>
          <p:cNvPr id="22" name="Picture 21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776" y="4230244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5731375" y="4230244"/>
            <a:ext cx="47390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smtClean="0"/>
              <a:t>7m</a:t>
            </a:r>
            <a:endParaRPr lang="en-US" sz="2400" i="1" dirty="0"/>
          </a:p>
        </p:txBody>
      </p:sp>
      <p:cxnSp>
        <p:nvCxnSpPr>
          <p:cNvPr id="26" name="Straight Arrow Connector 25"/>
          <p:cNvCxnSpPr>
            <a:stCxn id="19" idx="2"/>
            <a:endCxn id="22" idx="0"/>
          </p:cNvCxnSpPr>
          <p:nvPr/>
        </p:nvCxnSpPr>
        <p:spPr>
          <a:xfrm>
            <a:off x="3278976" y="3951936"/>
            <a:ext cx="0" cy="278308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277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5689" y="291327"/>
            <a:ext cx="7093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Which one of these doesn’t belong?</a:t>
            </a:r>
            <a:br>
              <a:rPr lang="en-US" sz="3600" b="1" dirty="0" smtClean="0"/>
            </a:br>
            <a:r>
              <a:rPr lang="en-US" sz="3600" i="1" dirty="0" smtClean="0"/>
              <a:t>[95% conf.]</a:t>
            </a:r>
            <a:endParaRPr lang="en-US" sz="3600" i="1" dirty="0"/>
          </a:p>
        </p:txBody>
      </p:sp>
      <p:pic>
        <p:nvPicPr>
          <p:cNvPr id="54" name="Picture 53" descr="allchoi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98" y="1667300"/>
            <a:ext cx="6149633" cy="12912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6561" y="2988742"/>
            <a:ext cx="4186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cap="small" dirty="0" err="1" smtClean="0">
                <a:latin typeface="Calibri"/>
                <a:cs typeface="Calibri"/>
              </a:rPr>
              <a:t>AutoMan</a:t>
            </a:r>
            <a:r>
              <a:rPr lang="en-US" sz="2400" i="1" dirty="0" smtClean="0">
                <a:latin typeface="Calibri"/>
                <a:cs typeface="Calibri"/>
              </a:rPr>
              <a:t>: spawns 3 more tasks</a:t>
            </a:r>
            <a:endParaRPr lang="en-US" sz="2400" i="1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06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1</a:t>
            </a:r>
            <a:endParaRPr lang="en-US" sz="2200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1004232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193656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3</a:t>
            </a:r>
            <a:endParaRPr lang="en-US" sz="2200" baseline="-25000" dirty="0"/>
          </a:p>
        </p:txBody>
      </p:sp>
      <p:pic>
        <p:nvPicPr>
          <p:cNvPr id="8" name="Picture 7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1" y="450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303261" y="3951936"/>
            <a:ext cx="0" cy="55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32" y="512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2" name="Straight Arrow Connector 11"/>
          <p:cNvCxnSpPr>
            <a:stCxn id="6" idx="2"/>
            <a:endCxn id="11" idx="0"/>
          </p:cNvCxnSpPr>
          <p:nvPr/>
        </p:nvCxnSpPr>
        <p:spPr>
          <a:xfrm>
            <a:off x="1207432" y="3951936"/>
            <a:ext cx="0" cy="117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Kermit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561" y="6093581"/>
            <a:ext cx="402336" cy="402336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4" name="Straight Arrow Connector 13"/>
          <p:cNvCxnSpPr>
            <a:stCxn id="7" idx="2"/>
            <a:endCxn id="13" idx="0"/>
          </p:cNvCxnSpPr>
          <p:nvPr/>
        </p:nvCxnSpPr>
        <p:spPr>
          <a:xfrm flipH="1">
            <a:off x="2137729" y="3951936"/>
            <a:ext cx="2032" cy="2141645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075776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4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79947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5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912276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6</a:t>
            </a:r>
          </a:p>
        </p:txBody>
      </p:sp>
      <p:pic>
        <p:nvPicPr>
          <p:cNvPr id="22" name="Picture 21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776" y="4230244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23" name="Picture 22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947" y="4535048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5731375" y="4640036"/>
            <a:ext cx="11312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smtClean="0"/>
              <a:t>18m 50s</a:t>
            </a:r>
            <a:endParaRPr lang="en-US" sz="2400" i="1" dirty="0"/>
          </a:p>
        </p:txBody>
      </p:sp>
      <p:cxnSp>
        <p:nvCxnSpPr>
          <p:cNvPr id="26" name="Straight Arrow Connector 25"/>
          <p:cNvCxnSpPr>
            <a:stCxn id="19" idx="2"/>
            <a:endCxn id="22" idx="0"/>
          </p:cNvCxnSpPr>
          <p:nvPr/>
        </p:nvCxnSpPr>
        <p:spPr>
          <a:xfrm>
            <a:off x="3278976" y="3951936"/>
            <a:ext cx="0" cy="278308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2"/>
            <a:endCxn id="23" idx="0"/>
          </p:cNvCxnSpPr>
          <p:nvPr/>
        </p:nvCxnSpPr>
        <p:spPr>
          <a:xfrm>
            <a:off x="4183147" y="3951936"/>
            <a:ext cx="0" cy="583112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731375" y="4230244"/>
            <a:ext cx="47390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smtClean="0"/>
              <a:t>7m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945462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5689" y="291327"/>
            <a:ext cx="7093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Which one of these doesn’t belong?</a:t>
            </a:r>
            <a:br>
              <a:rPr lang="en-US" sz="3600" b="1" dirty="0" smtClean="0"/>
            </a:br>
            <a:r>
              <a:rPr lang="en-US" sz="3600" i="1" dirty="0" smtClean="0"/>
              <a:t>[95% conf.]</a:t>
            </a:r>
            <a:endParaRPr lang="en-US" sz="3600" i="1" dirty="0"/>
          </a:p>
        </p:txBody>
      </p:sp>
      <p:pic>
        <p:nvPicPr>
          <p:cNvPr id="54" name="Picture 53" descr="allchoi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98" y="1667300"/>
            <a:ext cx="6149633" cy="12912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6561" y="2988742"/>
            <a:ext cx="4186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cap="small" dirty="0" err="1" smtClean="0">
                <a:latin typeface="Calibri"/>
                <a:cs typeface="Calibri"/>
              </a:rPr>
              <a:t>AutoMan</a:t>
            </a:r>
            <a:r>
              <a:rPr lang="en-US" sz="2400" i="1" dirty="0" smtClean="0">
                <a:latin typeface="Calibri"/>
                <a:cs typeface="Calibri"/>
              </a:rPr>
              <a:t>: spawns 3 more tasks</a:t>
            </a:r>
            <a:endParaRPr lang="en-US" sz="2400" i="1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06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1</a:t>
            </a:r>
            <a:endParaRPr lang="en-US" sz="2200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1004232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193656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3</a:t>
            </a:r>
            <a:endParaRPr lang="en-US" sz="2200" baseline="-25000" dirty="0"/>
          </a:p>
        </p:txBody>
      </p:sp>
      <p:pic>
        <p:nvPicPr>
          <p:cNvPr id="8" name="Picture 7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1" y="450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303261" y="3951936"/>
            <a:ext cx="0" cy="55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32" y="512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2" name="Straight Arrow Connector 11"/>
          <p:cNvCxnSpPr>
            <a:stCxn id="6" idx="2"/>
            <a:endCxn id="11" idx="0"/>
          </p:cNvCxnSpPr>
          <p:nvPr/>
        </p:nvCxnSpPr>
        <p:spPr>
          <a:xfrm>
            <a:off x="1207432" y="3951936"/>
            <a:ext cx="0" cy="117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Kermit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561" y="6093581"/>
            <a:ext cx="402336" cy="402336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4" name="Straight Arrow Connector 13"/>
          <p:cNvCxnSpPr>
            <a:stCxn id="7" idx="2"/>
            <a:endCxn id="13" idx="0"/>
          </p:cNvCxnSpPr>
          <p:nvPr/>
        </p:nvCxnSpPr>
        <p:spPr>
          <a:xfrm flipH="1">
            <a:off x="2137729" y="3951936"/>
            <a:ext cx="2032" cy="2141645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075776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4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79947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5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912276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6</a:t>
            </a:r>
          </a:p>
        </p:txBody>
      </p:sp>
      <p:pic>
        <p:nvPicPr>
          <p:cNvPr id="22" name="Picture 21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776" y="4230244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23" name="Picture 22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947" y="4535048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5731375" y="4230244"/>
            <a:ext cx="47390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smtClean="0"/>
              <a:t>7m</a:t>
            </a:r>
            <a:endParaRPr lang="en-US" sz="2400" i="1" dirty="0"/>
          </a:p>
        </p:txBody>
      </p:sp>
      <p:sp>
        <p:nvSpPr>
          <p:cNvPr id="25" name="TextBox 24"/>
          <p:cNvSpPr txBox="1"/>
          <p:nvPr/>
        </p:nvSpPr>
        <p:spPr>
          <a:xfrm>
            <a:off x="5731375" y="4640036"/>
            <a:ext cx="11312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smtClean="0"/>
              <a:t>18m 50s</a:t>
            </a:r>
            <a:endParaRPr lang="en-US" sz="2400" i="1" dirty="0"/>
          </a:p>
        </p:txBody>
      </p:sp>
      <p:cxnSp>
        <p:nvCxnSpPr>
          <p:cNvPr id="26" name="Straight Arrow Connector 25"/>
          <p:cNvCxnSpPr>
            <a:stCxn id="19" idx="2"/>
            <a:endCxn id="22" idx="0"/>
          </p:cNvCxnSpPr>
          <p:nvPr/>
        </p:nvCxnSpPr>
        <p:spPr>
          <a:xfrm>
            <a:off x="3278976" y="3951936"/>
            <a:ext cx="0" cy="278308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2"/>
            <a:endCxn id="23" idx="0"/>
          </p:cNvCxnSpPr>
          <p:nvPr/>
        </p:nvCxnSpPr>
        <p:spPr>
          <a:xfrm>
            <a:off x="4183147" y="3951936"/>
            <a:ext cx="0" cy="583112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1" idx="2"/>
          </p:cNvCxnSpPr>
          <p:nvPr/>
        </p:nvCxnSpPr>
        <p:spPr>
          <a:xfrm>
            <a:off x="5115476" y="3951936"/>
            <a:ext cx="0" cy="1072764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749018" y="4994818"/>
            <a:ext cx="62989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smtClean="0"/>
              <a:t>51m</a:t>
            </a:r>
            <a:endParaRPr lang="en-US" sz="2400" i="1" dirty="0"/>
          </a:p>
        </p:txBody>
      </p:sp>
      <p:sp>
        <p:nvSpPr>
          <p:cNvPr id="31" name="&quot;No&quot; Symbol 30"/>
          <p:cNvSpPr/>
          <p:nvPr/>
        </p:nvSpPr>
        <p:spPr>
          <a:xfrm>
            <a:off x="4961010" y="5024700"/>
            <a:ext cx="323720" cy="307777"/>
          </a:xfrm>
          <a:prstGeom prst="noSmoking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888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5689" y="291327"/>
            <a:ext cx="7093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Which one of these doesn’t belong?</a:t>
            </a:r>
            <a:br>
              <a:rPr lang="en-US" sz="3600" b="1" dirty="0" smtClean="0"/>
            </a:br>
            <a:r>
              <a:rPr lang="en-US" sz="3600" i="1" dirty="0" smtClean="0"/>
              <a:t>[95% conf.]</a:t>
            </a:r>
            <a:endParaRPr lang="en-US" sz="3600" i="1" dirty="0"/>
          </a:p>
        </p:txBody>
      </p:sp>
      <p:pic>
        <p:nvPicPr>
          <p:cNvPr id="54" name="Picture 53" descr="allchoi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98" y="1667300"/>
            <a:ext cx="6149633" cy="12912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6561" y="2988742"/>
            <a:ext cx="6333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cap="small" dirty="0" err="1" smtClean="0">
                <a:latin typeface="Calibri"/>
                <a:cs typeface="Calibri"/>
              </a:rPr>
              <a:t>AutoMan</a:t>
            </a:r>
            <a:r>
              <a:rPr lang="en-US" sz="2400" i="1" dirty="0" smtClean="0">
                <a:latin typeface="Calibri"/>
                <a:cs typeface="Calibri"/>
              </a:rPr>
              <a:t>: spawn 1 more task @ $0.12, 60s work</a:t>
            </a:r>
            <a:endParaRPr lang="en-US" sz="2400" i="1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06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1</a:t>
            </a:r>
            <a:endParaRPr lang="en-US" sz="2200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1004232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193656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3</a:t>
            </a:r>
            <a:endParaRPr lang="en-US" sz="2200" baseline="-25000" dirty="0"/>
          </a:p>
        </p:txBody>
      </p:sp>
      <p:pic>
        <p:nvPicPr>
          <p:cNvPr id="8" name="Picture 7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1" y="450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303261" y="3951936"/>
            <a:ext cx="0" cy="55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32" y="512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2" name="Straight Arrow Connector 11"/>
          <p:cNvCxnSpPr>
            <a:stCxn id="6" idx="2"/>
            <a:endCxn id="11" idx="0"/>
          </p:cNvCxnSpPr>
          <p:nvPr/>
        </p:nvCxnSpPr>
        <p:spPr>
          <a:xfrm>
            <a:off x="1207432" y="3951936"/>
            <a:ext cx="0" cy="117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Kermit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561" y="6093581"/>
            <a:ext cx="402336" cy="402336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4" name="Straight Arrow Connector 13"/>
          <p:cNvCxnSpPr>
            <a:stCxn id="7" idx="2"/>
            <a:endCxn id="13" idx="0"/>
          </p:cNvCxnSpPr>
          <p:nvPr/>
        </p:nvCxnSpPr>
        <p:spPr>
          <a:xfrm flipH="1">
            <a:off x="2137729" y="3951936"/>
            <a:ext cx="2032" cy="2141645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075776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4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79947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5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912276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6</a:t>
            </a:r>
          </a:p>
        </p:txBody>
      </p:sp>
      <p:pic>
        <p:nvPicPr>
          <p:cNvPr id="22" name="Picture 21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776" y="4230244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23" name="Picture 22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947" y="4535048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26" name="Straight Arrow Connector 25"/>
          <p:cNvCxnSpPr>
            <a:stCxn id="19" idx="2"/>
            <a:endCxn id="22" idx="0"/>
          </p:cNvCxnSpPr>
          <p:nvPr/>
        </p:nvCxnSpPr>
        <p:spPr>
          <a:xfrm>
            <a:off x="3278976" y="3951936"/>
            <a:ext cx="0" cy="278308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2"/>
            <a:endCxn id="23" idx="0"/>
          </p:cNvCxnSpPr>
          <p:nvPr/>
        </p:nvCxnSpPr>
        <p:spPr>
          <a:xfrm>
            <a:off x="4183147" y="3951936"/>
            <a:ext cx="0" cy="583112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1" idx="2"/>
          </p:cNvCxnSpPr>
          <p:nvPr/>
        </p:nvCxnSpPr>
        <p:spPr>
          <a:xfrm>
            <a:off x="5115476" y="3951936"/>
            <a:ext cx="0" cy="1072764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&quot;No&quot; Symbol 30"/>
          <p:cNvSpPr/>
          <p:nvPr/>
        </p:nvSpPr>
        <p:spPr>
          <a:xfrm>
            <a:off x="4961010" y="5024700"/>
            <a:ext cx="323720" cy="307777"/>
          </a:xfrm>
          <a:prstGeom prst="noSmoking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960789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7</a:t>
            </a:r>
            <a:endParaRPr lang="en-US" sz="2200" baseline="-25000" dirty="0"/>
          </a:p>
        </p:txBody>
      </p:sp>
    </p:spTree>
    <p:extLst>
      <p:ext uri="{BB962C8B-B14F-4D97-AF65-F5344CB8AC3E}">
        <p14:creationId xmlns:p14="http://schemas.microsoft.com/office/powerpoint/2010/main" val="3803002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305689" y="291327"/>
            <a:ext cx="7093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Which one of these doesn’t belong?</a:t>
            </a:r>
            <a:br>
              <a:rPr lang="en-US" sz="3600" b="1" dirty="0" smtClean="0"/>
            </a:br>
            <a:r>
              <a:rPr lang="en-US" sz="3600" i="1" dirty="0" smtClean="0"/>
              <a:t>[95% conf.]</a:t>
            </a:r>
            <a:endParaRPr lang="en-US" sz="3600" i="1" dirty="0"/>
          </a:p>
        </p:txBody>
      </p:sp>
      <p:pic>
        <p:nvPicPr>
          <p:cNvPr id="54" name="Picture 53" descr="allchoi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98" y="1667300"/>
            <a:ext cx="6149633" cy="12912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6561" y="2988742"/>
            <a:ext cx="6333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cap="small" dirty="0" err="1" smtClean="0">
                <a:latin typeface="Calibri"/>
                <a:cs typeface="Calibri"/>
              </a:rPr>
              <a:t>AutoMan</a:t>
            </a:r>
            <a:r>
              <a:rPr lang="en-US" sz="2400" i="1" dirty="0" smtClean="0">
                <a:latin typeface="Calibri"/>
                <a:cs typeface="Calibri"/>
              </a:rPr>
              <a:t>: spawn 1 more task @ $0.12, 60s work</a:t>
            </a:r>
            <a:endParaRPr lang="en-US" sz="2400" i="1" dirty="0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06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1</a:t>
            </a:r>
            <a:endParaRPr lang="en-US" sz="2200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1004232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1936561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3</a:t>
            </a:r>
            <a:endParaRPr lang="en-US" sz="2200" baseline="-25000" dirty="0"/>
          </a:p>
        </p:txBody>
      </p:sp>
      <p:pic>
        <p:nvPicPr>
          <p:cNvPr id="8" name="Picture 7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1" y="450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303261" y="3951936"/>
            <a:ext cx="0" cy="55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32" y="5129937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2" name="Straight Arrow Connector 11"/>
          <p:cNvCxnSpPr>
            <a:stCxn id="6" idx="2"/>
            <a:endCxn id="11" idx="0"/>
          </p:cNvCxnSpPr>
          <p:nvPr/>
        </p:nvCxnSpPr>
        <p:spPr>
          <a:xfrm>
            <a:off x="1207432" y="3951936"/>
            <a:ext cx="0" cy="1178001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Kermit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561" y="6093581"/>
            <a:ext cx="402336" cy="402336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14" name="Straight Arrow Connector 13"/>
          <p:cNvCxnSpPr>
            <a:stCxn id="7" idx="2"/>
            <a:endCxn id="13" idx="0"/>
          </p:cNvCxnSpPr>
          <p:nvPr/>
        </p:nvCxnSpPr>
        <p:spPr>
          <a:xfrm flipH="1">
            <a:off x="2137729" y="3951936"/>
            <a:ext cx="2032" cy="2141645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075776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4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79947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5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912276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/>
              <a:t>6</a:t>
            </a:r>
          </a:p>
        </p:txBody>
      </p:sp>
      <p:pic>
        <p:nvPicPr>
          <p:cNvPr id="22" name="Picture 21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776" y="4230244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pic>
        <p:nvPicPr>
          <p:cNvPr id="23" name="Picture 22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947" y="4535048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26" name="Straight Arrow Connector 25"/>
          <p:cNvCxnSpPr>
            <a:stCxn id="19" idx="2"/>
            <a:endCxn id="22" idx="0"/>
          </p:cNvCxnSpPr>
          <p:nvPr/>
        </p:nvCxnSpPr>
        <p:spPr>
          <a:xfrm>
            <a:off x="3278976" y="3951936"/>
            <a:ext cx="0" cy="278308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2"/>
            <a:endCxn id="23" idx="0"/>
          </p:cNvCxnSpPr>
          <p:nvPr/>
        </p:nvCxnSpPr>
        <p:spPr>
          <a:xfrm>
            <a:off x="4183147" y="3951936"/>
            <a:ext cx="0" cy="583112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1" idx="2"/>
          </p:cNvCxnSpPr>
          <p:nvPr/>
        </p:nvCxnSpPr>
        <p:spPr>
          <a:xfrm>
            <a:off x="5115476" y="3951936"/>
            <a:ext cx="0" cy="1072764"/>
          </a:xfrm>
          <a:prstGeom prst="straightConnector1">
            <a:avLst/>
          </a:prstGeom>
          <a:ln w="3175" cmpd="sng"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&quot;No&quot; Symbol 30"/>
          <p:cNvSpPr/>
          <p:nvPr/>
        </p:nvSpPr>
        <p:spPr>
          <a:xfrm>
            <a:off x="4961010" y="5024700"/>
            <a:ext cx="323720" cy="307777"/>
          </a:xfrm>
          <a:prstGeom prst="noSmoking">
            <a:avLst/>
          </a:prstGeom>
          <a:solidFill>
            <a:srgbClr val="FF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960789" y="3593348"/>
            <a:ext cx="406400" cy="3585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smtClean="0"/>
              <a:t>t</a:t>
            </a:r>
            <a:r>
              <a:rPr lang="en-US" sz="2200" baseline="-25000" dirty="0" smtClean="0"/>
              <a:t>7</a:t>
            </a:r>
            <a:endParaRPr lang="en-US" sz="2200" baseline="-25000" dirty="0"/>
          </a:p>
        </p:txBody>
      </p:sp>
      <p:pic>
        <p:nvPicPr>
          <p:cNvPr id="33" name="Picture 32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232" y="4238654"/>
            <a:ext cx="406400" cy="406400"/>
          </a:xfrm>
          <a:prstGeom prst="rect">
            <a:avLst/>
          </a:prstGeom>
          <a:ln>
            <a:solidFill>
              <a:srgbClr val="3366FF"/>
            </a:solidFill>
          </a:ln>
        </p:spPr>
      </p:pic>
      <p:cxnSp>
        <p:nvCxnSpPr>
          <p:cNvPr id="34" name="Straight Arrow Connector 33"/>
          <p:cNvCxnSpPr>
            <a:stCxn id="32" idx="2"/>
            <a:endCxn id="33" idx="0"/>
          </p:cNvCxnSpPr>
          <p:nvPr/>
        </p:nvCxnSpPr>
        <p:spPr>
          <a:xfrm>
            <a:off x="6163989" y="3951936"/>
            <a:ext cx="443" cy="286718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831477" y="4238654"/>
            <a:ext cx="1577417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i="1" dirty="0" smtClean="0"/>
              <a:t>1h 9m 50s;</a:t>
            </a:r>
          </a:p>
          <a:p>
            <a:r>
              <a:rPr lang="en-US" sz="2400" i="1" dirty="0" smtClean="0"/>
              <a:t>cost = $0.36</a:t>
            </a:r>
            <a:endParaRPr lang="en-US" sz="2400" i="1" dirty="0"/>
          </a:p>
        </p:txBody>
      </p:sp>
      <p:sp>
        <p:nvSpPr>
          <p:cNvPr id="36" name="TextBox 35"/>
          <p:cNvSpPr txBox="1"/>
          <p:nvPr/>
        </p:nvSpPr>
        <p:spPr>
          <a:xfrm>
            <a:off x="5849366" y="5493417"/>
            <a:ext cx="2838850" cy="120032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i="1" cap="small" dirty="0" err="1" smtClean="0">
                <a:latin typeface="Calibri"/>
                <a:cs typeface="Calibri"/>
              </a:rPr>
              <a:t>AutoMan</a:t>
            </a:r>
            <a:r>
              <a:rPr lang="en-US" sz="2400" b="1" i="1" dirty="0" smtClean="0">
                <a:latin typeface="Calibri"/>
                <a:cs typeface="Calibri"/>
              </a:rPr>
              <a:t>: 5 out of 6</a:t>
            </a:r>
            <a:br>
              <a:rPr lang="en-US" sz="2400" b="1" i="1" dirty="0" smtClean="0">
                <a:latin typeface="Calibri"/>
                <a:cs typeface="Calibri"/>
              </a:rPr>
            </a:br>
            <a:r>
              <a:rPr lang="en-US" sz="2400" b="1" i="1" dirty="0" smtClean="0">
                <a:latin typeface="Calibri"/>
                <a:cs typeface="Calibri"/>
              </a:rPr>
              <a:t> ⇒ 95% confidence;</a:t>
            </a:r>
          </a:p>
          <a:p>
            <a:r>
              <a:rPr lang="en-US" sz="2400" b="1" i="1" dirty="0" smtClean="0">
                <a:latin typeface="Calibri"/>
                <a:cs typeface="Calibri"/>
              </a:rPr>
              <a:t>return  </a:t>
            </a:r>
            <a:endParaRPr lang="en-US" sz="2400" b="1" i="1" dirty="0">
              <a:latin typeface="Calibri"/>
              <a:cs typeface="Calibri"/>
            </a:endParaRPr>
          </a:p>
        </p:txBody>
      </p:sp>
      <p:pic>
        <p:nvPicPr>
          <p:cNvPr id="37" name="Picture 36" descr="spongebob-squarepants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477" y="6328845"/>
            <a:ext cx="262659" cy="262659"/>
          </a:xfrm>
          <a:prstGeom prst="rect">
            <a:avLst/>
          </a:prstGeom>
          <a:ln>
            <a:solidFill>
              <a:srgbClr val="3366FF"/>
            </a:solidFill>
          </a:ln>
        </p:spPr>
      </p:pic>
    </p:spTree>
    <p:extLst>
      <p:ext uri="{BB962C8B-B14F-4D97-AF65-F5344CB8AC3E}">
        <p14:creationId xmlns:p14="http://schemas.microsoft.com/office/powerpoint/2010/main" val="1097816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87732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" y="44450"/>
            <a:ext cx="9220200" cy="6769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90962" y="764522"/>
            <a:ext cx="8598722" cy="5041380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def 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is_readable_plate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(image_url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: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String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) = {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a.Task[String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] {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t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=&gt;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t.question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=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a.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MultipleChoiceQuestion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(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question_text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= "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Does this image PRIMARILY</a:t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               SHOW a vehicle with a</a:t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</a:b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              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CLEARLY READABLE license</a:t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</a:b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              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number plate?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",</a:t>
            </a:r>
          </a:p>
          <a:p>
            <a:pPr marL="342900" lvl="0" indent="-342900">
              <a:spcBef>
                <a:spcPct val="20000"/>
              </a:spcBef>
            </a:pP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selection_texts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=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Map('yes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-&gt; "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Yes.</a:t>
            </a:r>
            <a:r>
              <a:rPr lang="en-US" sz="2400" dirty="0" smtClean="0">
                <a:latin typeface="Consolas"/>
                <a:cs typeface="Consolas"/>
              </a:rPr>
              <a:t>"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,</a:t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                    'no  -&gt; "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No.</a:t>
            </a:r>
            <a:r>
              <a:rPr lang="en-US" sz="2400" dirty="0" smtClean="0">
                <a:latin typeface="Consolas"/>
                <a:cs typeface="Consolas"/>
              </a:rPr>
              <a:t>"</a:t>
            </a:r>
            <a:r>
              <a:rPr lang="en-US" sz="2400" dirty="0">
                <a:latin typeface="Consolas"/>
                <a:cs typeface="Consolas"/>
              </a:rPr>
              <a:t>)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 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t.question.image_url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=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image_url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/>
              <a:ea typeface="+mn-ea"/>
              <a:cs typeface="Consola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    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}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/>
                <a:ea typeface="+mn-ea"/>
                <a:cs typeface="Consolas"/>
              </a:rPr>
              <a:t> }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grpSp>
        <p:nvGrpSpPr>
          <p:cNvPr id="2" name="Group 4"/>
          <p:cNvGrpSpPr/>
          <p:nvPr/>
        </p:nvGrpSpPr>
        <p:grpSpPr>
          <a:xfrm>
            <a:off x="4096902" y="2981173"/>
            <a:ext cx="5287722" cy="830997"/>
            <a:chOff x="5715000" y="838200"/>
            <a:chExt cx="5034408" cy="830997"/>
          </a:xfrm>
        </p:grpSpPr>
        <p:sp>
          <p:nvSpPr>
            <p:cNvPr id="6" name="Rectangle 5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isGiraffe(</a:t>
              </a:r>
              <a:r>
                <a:rPr lang="en-US" sz="4800" i="1" dirty="0" err="1" smtClean="0">
                  <a:solidFill>
                    <a:schemeClr val="bg1"/>
                  </a:solidFill>
                  <a:latin typeface="Georgia" pitchFamily="18" charset="0"/>
                </a:rPr>
                <a:t>image</a:t>
              </a:r>
              <a:r>
                <a:rPr lang="en-US" sz="4800" dirty="0">
                  <a:solidFill>
                    <a:schemeClr val="bg1"/>
                  </a:solidFill>
                  <a:latin typeface="Georgia" pitchFamily="18" charset="0"/>
                </a:rPr>
                <a:t>)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4909" y="233240"/>
            <a:ext cx="8939091" cy="6401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None/>
            </a:pPr>
            <a:r>
              <a:rPr lang="en-US" sz="2400" dirty="0" smtClean="0">
                <a:latin typeface="Consolas"/>
                <a:cs typeface="Consolas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Consolas"/>
                <a:cs typeface="Consolas"/>
              </a:rPr>
              <a:t>def </a:t>
            </a:r>
            <a:r>
              <a:rPr lang="en-US" sz="2400" b="1" dirty="0" err="1" smtClean="0">
                <a:latin typeface="Consolas"/>
                <a:cs typeface="Consolas"/>
              </a:rPr>
              <a:t>get_plate_text</a:t>
            </a:r>
            <a:r>
              <a:rPr lang="en-US" sz="2400" dirty="0" err="1" smtClean="0">
                <a:latin typeface="Consolas"/>
                <a:cs typeface="Consolas"/>
              </a:rPr>
              <a:t>(image_url</a:t>
            </a:r>
            <a:r>
              <a:rPr lang="en-US" sz="2400" dirty="0" smtClean="0">
                <a:latin typeface="Consolas"/>
                <a:cs typeface="Consolas"/>
              </a:rPr>
              <a:t>: </a:t>
            </a:r>
            <a:r>
              <a:rPr lang="en-US" sz="2400" dirty="0" smtClean="0">
                <a:solidFill>
                  <a:srgbClr val="FF0000"/>
                </a:solidFill>
                <a:latin typeface="Consolas"/>
                <a:cs typeface="Consolas"/>
              </a:rPr>
              <a:t>String</a:t>
            </a:r>
            <a:r>
              <a:rPr lang="en-US" sz="2400" dirty="0" smtClean="0">
                <a:latin typeface="Consolas"/>
                <a:cs typeface="Consolas"/>
              </a:rPr>
              <a:t>) = {</a:t>
            </a:r>
          </a:p>
          <a:p>
            <a:pPr>
              <a:spcAft>
                <a:spcPts val="600"/>
              </a:spcAft>
              <a:buNone/>
            </a:pPr>
            <a:r>
              <a:rPr lang="en-US" sz="2400" dirty="0" smtClean="0">
                <a:latin typeface="Consolas"/>
                <a:cs typeface="Consolas"/>
              </a:rPr>
              <a:t>      </a:t>
            </a:r>
            <a:r>
              <a:rPr lang="en-US" sz="2400" dirty="0" err="1" smtClean="0">
                <a:latin typeface="Consolas"/>
                <a:cs typeface="Consolas"/>
              </a:rPr>
              <a:t>a.Task[String</a:t>
            </a:r>
            <a:r>
              <a:rPr lang="en-US" sz="2400" dirty="0" smtClean="0">
                <a:latin typeface="Consolas"/>
                <a:cs typeface="Consolas"/>
              </a:rPr>
              <a:t>] { </a:t>
            </a:r>
            <a:r>
              <a:rPr lang="en-US" sz="2400" dirty="0" err="1" smtClean="0">
                <a:latin typeface="Consolas"/>
                <a:cs typeface="Consolas"/>
              </a:rPr>
              <a:t>t</a:t>
            </a:r>
            <a:r>
              <a:rPr lang="en-US" sz="2400" dirty="0" smtClean="0">
                <a:latin typeface="Consolas"/>
                <a:cs typeface="Consolas"/>
              </a:rPr>
              <a:t> =&gt;</a:t>
            </a:r>
          </a:p>
          <a:p>
            <a:pPr>
              <a:spcAft>
                <a:spcPts val="600"/>
              </a:spcAft>
              <a:buNone/>
            </a:pPr>
            <a:r>
              <a:rPr lang="en-US" sz="2400" dirty="0" smtClean="0">
                <a:latin typeface="Consolas"/>
                <a:cs typeface="Consolas"/>
              </a:rPr>
              <a:t>        </a:t>
            </a:r>
            <a:r>
              <a:rPr lang="en-US" sz="2400" dirty="0" err="1" smtClean="0">
                <a:latin typeface="Consolas"/>
                <a:cs typeface="Consolas"/>
              </a:rPr>
              <a:t>t.confidence</a:t>
            </a:r>
            <a:r>
              <a:rPr lang="en-US" sz="2400" dirty="0" smtClean="0">
                <a:latin typeface="Consolas"/>
                <a:cs typeface="Consolas"/>
              </a:rPr>
              <a:t> = 0.90</a:t>
            </a:r>
          </a:p>
          <a:p>
            <a:pPr>
              <a:spcAft>
                <a:spcPts val="600"/>
              </a:spcAft>
              <a:buNone/>
            </a:pPr>
            <a:r>
              <a:rPr lang="en-US" sz="2400" dirty="0" smtClean="0">
                <a:latin typeface="Consolas"/>
                <a:cs typeface="Consolas"/>
              </a:rPr>
              <a:t>        </a:t>
            </a:r>
            <a:r>
              <a:rPr lang="en-US" sz="2400" dirty="0" err="1" smtClean="0">
                <a:latin typeface="Consolas"/>
                <a:cs typeface="Consolas"/>
              </a:rPr>
              <a:t>t.title</a:t>
            </a:r>
            <a:r>
              <a:rPr lang="en-US" sz="2400" dirty="0" smtClean="0">
                <a:latin typeface="Consolas"/>
                <a:cs typeface="Consolas"/>
              </a:rPr>
              <a:t> = "</a:t>
            </a:r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Recognize this license plate.</a:t>
            </a:r>
            <a:r>
              <a:rPr lang="en-US" sz="2400" dirty="0" smtClean="0">
                <a:latin typeface="Consolas"/>
                <a:cs typeface="Consolas"/>
              </a:rPr>
              <a:t>”</a:t>
            </a:r>
          </a:p>
          <a:p>
            <a:pPr>
              <a:spcAft>
                <a:spcPts val="600"/>
              </a:spcAft>
              <a:buNone/>
            </a:pPr>
            <a:r>
              <a:rPr lang="en-US" sz="2400" dirty="0" smtClean="0">
                <a:latin typeface="Consolas"/>
                <a:cs typeface="Consolas"/>
              </a:rPr>
              <a:t>        </a:t>
            </a:r>
            <a:r>
              <a:rPr lang="en-US" sz="2400" dirty="0" err="1" smtClean="0">
                <a:latin typeface="Consolas"/>
                <a:cs typeface="Consolas"/>
              </a:rPr>
              <a:t>t.question</a:t>
            </a:r>
            <a:r>
              <a:rPr lang="en-US" sz="2400" dirty="0" smtClean="0">
                <a:latin typeface="Consolas"/>
                <a:cs typeface="Consolas"/>
              </a:rPr>
              <a:t> = </a:t>
            </a:r>
          </a:p>
          <a:p>
            <a:pPr>
              <a:spcAft>
                <a:spcPts val="600"/>
              </a:spcAft>
              <a:buNone/>
            </a:pPr>
            <a:r>
              <a:rPr lang="en-US" sz="2400" b="1" dirty="0" smtClean="0">
                <a:latin typeface="Consolas"/>
                <a:cs typeface="Consolas"/>
              </a:rPr>
              <a:t>        </a:t>
            </a:r>
            <a:r>
              <a:rPr lang="en-US" sz="2400" b="1" dirty="0" err="1" smtClean="0">
                <a:latin typeface="Consolas"/>
                <a:cs typeface="Consolas"/>
              </a:rPr>
              <a:t>a.FreeTextQuestion</a:t>
            </a:r>
            <a:r>
              <a:rPr lang="en-US" sz="2400" dirty="0" err="1" smtClean="0">
                <a:latin typeface="Consolas"/>
                <a:cs typeface="Consolas"/>
              </a:rPr>
              <a:t>("</a:t>
            </a:r>
            <a:r>
              <a:rPr lang="en-US" sz="2400" dirty="0" err="1" smtClean="0">
                <a:solidFill>
                  <a:srgbClr val="1F497D"/>
                </a:solidFill>
                <a:latin typeface="Consolas"/>
                <a:cs typeface="Consolas"/>
              </a:rPr>
              <a:t>What</a:t>
            </a:r>
            <a:r>
              <a:rPr lang="en-US" sz="2400" dirty="0" smtClean="0">
                <a:solidFill>
                  <a:srgbClr val="1F497D"/>
                </a:solidFill>
                <a:latin typeface="Consolas"/>
                <a:cs typeface="Consolas"/>
              </a:rPr>
              <a:t> are the characters</a:t>
            </a:r>
            <a:br>
              <a:rPr lang="en-US" sz="2400" dirty="0" smtClean="0">
                <a:solidFill>
                  <a:srgbClr val="1F497D"/>
                </a:solidFill>
                <a:latin typeface="Consolas"/>
                <a:cs typeface="Consolas"/>
              </a:rPr>
            </a:br>
            <a:r>
              <a:rPr lang="en-US" sz="2400" dirty="0" smtClean="0">
                <a:solidFill>
                  <a:srgbClr val="1F497D"/>
                </a:solidFill>
                <a:latin typeface="Consolas"/>
                <a:cs typeface="Consolas"/>
              </a:rPr>
              <a:t>                            printed on this license</a:t>
            </a:r>
            <a:br>
              <a:rPr lang="en-US" sz="2400" dirty="0" smtClean="0">
                <a:solidFill>
                  <a:srgbClr val="1F497D"/>
                </a:solidFill>
                <a:latin typeface="Consolas"/>
                <a:cs typeface="Consolas"/>
              </a:rPr>
            </a:br>
            <a:r>
              <a:rPr lang="en-US" sz="2400" dirty="0" smtClean="0">
                <a:solidFill>
                  <a:srgbClr val="1F497D"/>
                </a:solidFill>
                <a:latin typeface="Consolas"/>
                <a:cs typeface="Consolas"/>
              </a:rPr>
              <a:t>                            plate? (CAPS ONLY, NO</a:t>
            </a:r>
            <a:br>
              <a:rPr lang="en-US" sz="2400" dirty="0" smtClean="0">
                <a:solidFill>
                  <a:srgbClr val="1F497D"/>
                </a:solidFill>
                <a:latin typeface="Consolas"/>
                <a:cs typeface="Consolas"/>
              </a:rPr>
            </a:br>
            <a:r>
              <a:rPr lang="en-US" sz="2400" dirty="0" smtClean="0">
                <a:solidFill>
                  <a:srgbClr val="1F497D"/>
                </a:solidFill>
                <a:latin typeface="Consolas"/>
                <a:cs typeface="Consolas"/>
              </a:rPr>
              <a:t>                            DASHES, DOTS OR SPACES</a:t>
            </a:r>
            <a:br>
              <a:rPr lang="en-US" sz="2400" dirty="0" smtClean="0">
                <a:solidFill>
                  <a:srgbClr val="1F497D"/>
                </a:solidFill>
                <a:latin typeface="Consolas"/>
                <a:cs typeface="Consolas"/>
              </a:rPr>
            </a:br>
            <a:r>
              <a:rPr lang="en-US" sz="2400" dirty="0" smtClean="0">
                <a:solidFill>
                  <a:srgbClr val="1F497D"/>
                </a:solidFill>
                <a:latin typeface="Consolas"/>
                <a:cs typeface="Consolas"/>
              </a:rPr>
              <a:t>                            please!)</a:t>
            </a:r>
            <a:r>
              <a:rPr lang="en-US" sz="2400" dirty="0" smtClean="0">
                <a:latin typeface="Consolas"/>
                <a:cs typeface="Consolas"/>
              </a:rPr>
              <a:t>")</a:t>
            </a:r>
          </a:p>
          <a:p>
            <a:pPr>
              <a:spcAft>
                <a:spcPts val="600"/>
              </a:spcAft>
              <a:buNone/>
            </a:pPr>
            <a:r>
              <a:rPr lang="en-US" sz="2400" dirty="0" smtClean="0">
                <a:latin typeface="Consolas"/>
                <a:cs typeface="Consolas"/>
              </a:rPr>
              <a:t>        </a:t>
            </a:r>
            <a:r>
              <a:rPr lang="en-US" sz="2400" dirty="0" err="1" smtClean="0">
                <a:latin typeface="Consolas"/>
                <a:cs typeface="Consolas"/>
              </a:rPr>
              <a:t>t.question.</a:t>
            </a:r>
            <a:r>
              <a:rPr lang="en-US" sz="2400" b="1" dirty="0" err="1" smtClean="0">
                <a:latin typeface="Consolas"/>
                <a:cs typeface="Consolas"/>
              </a:rPr>
              <a:t>num_choices</a:t>
            </a:r>
            <a:r>
              <a:rPr lang="en-US" sz="2400" dirty="0" smtClean="0">
                <a:latin typeface="Consolas"/>
                <a:cs typeface="Consolas"/>
              </a:rPr>
              <a:t> = BigInt(36).pow(6)</a:t>
            </a:r>
          </a:p>
          <a:p>
            <a:pPr>
              <a:spcAft>
                <a:spcPts val="600"/>
              </a:spcAft>
              <a:buNone/>
            </a:pPr>
            <a:r>
              <a:rPr lang="en-US" sz="2400" i="1" dirty="0" smtClean="0">
                <a:latin typeface="Consolas"/>
                <a:cs typeface="Consolas"/>
              </a:rPr>
              <a:t>        // [A-Z0-9]</a:t>
            </a:r>
          </a:p>
          <a:p>
            <a:pPr>
              <a:spcAft>
                <a:spcPts val="600"/>
              </a:spcAft>
              <a:buNone/>
            </a:pPr>
            <a:r>
              <a:rPr lang="en-US" sz="2400" dirty="0" smtClean="0">
                <a:latin typeface="Consolas"/>
                <a:cs typeface="Consolas"/>
              </a:rPr>
              <a:t>        </a:t>
            </a:r>
            <a:r>
              <a:rPr lang="en-US" sz="2400" dirty="0" err="1" smtClean="0">
                <a:latin typeface="Consolas"/>
                <a:cs typeface="Consolas"/>
              </a:rPr>
              <a:t>t.question.image_url</a:t>
            </a:r>
            <a:r>
              <a:rPr lang="en-US" sz="2400" dirty="0" smtClean="0">
                <a:latin typeface="Consolas"/>
                <a:cs typeface="Consolas"/>
              </a:rPr>
              <a:t> = </a:t>
            </a:r>
            <a:r>
              <a:rPr lang="en-US" sz="2400" dirty="0" err="1" smtClean="0">
                <a:latin typeface="Consolas"/>
                <a:cs typeface="Consolas"/>
              </a:rPr>
              <a:t>image_url</a:t>
            </a:r>
            <a:endParaRPr lang="en-US" sz="2400" dirty="0" smtClean="0">
              <a:latin typeface="Consolas"/>
              <a:cs typeface="Consolas"/>
            </a:endParaRPr>
          </a:p>
          <a:p>
            <a:pPr>
              <a:spcAft>
                <a:spcPts val="600"/>
              </a:spcAft>
              <a:buNone/>
            </a:pPr>
            <a:r>
              <a:rPr lang="en-US" sz="2400" dirty="0" smtClean="0">
                <a:latin typeface="Consolas"/>
                <a:cs typeface="Consolas"/>
              </a:rPr>
              <a:t>      }</a:t>
            </a:r>
          </a:p>
          <a:p>
            <a:pPr>
              <a:spcAft>
                <a:spcPts val="600"/>
              </a:spcAft>
              <a:buNone/>
            </a:pPr>
            <a:r>
              <a:rPr lang="en-US" sz="2400" dirty="0" smtClean="0">
                <a:latin typeface="Consolas"/>
                <a:cs typeface="Consolas"/>
              </a:rPr>
              <a:t> }</a:t>
            </a:r>
            <a:endParaRPr lang="en-US" sz="2400" dirty="0">
              <a:latin typeface="Consolas"/>
              <a:cs typeface="Consola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869" y="0"/>
            <a:ext cx="9378119" cy="6826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S00938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843" y="1196522"/>
            <a:ext cx="2264740" cy="312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27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S00938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843" y="1196522"/>
            <a:ext cx="2264740" cy="31212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86972" y="2375341"/>
            <a:ext cx="59503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latin typeface="ＭＳ ゴシック"/>
                <a:ea typeface="ＭＳ ゴシック"/>
                <a:cs typeface="ＭＳ ゴシック"/>
              </a:rPr>
              <a:t>=</a:t>
            </a:r>
            <a:endParaRPr lang="en-US" sz="6400" b="1" dirty="0"/>
          </a:p>
        </p:txBody>
      </p:sp>
      <p:pic>
        <p:nvPicPr>
          <p:cNvPr id="8" name="Picture 7" descr="CC0005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447" y="1586276"/>
            <a:ext cx="1842266" cy="265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11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S00938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843" y="1196522"/>
            <a:ext cx="2264740" cy="31212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86972" y="2375341"/>
            <a:ext cx="59503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latin typeface="ＭＳ ゴシック"/>
                <a:ea typeface="ＭＳ ゴシック"/>
                <a:cs typeface="ＭＳ ゴシック"/>
              </a:rPr>
              <a:t>=</a:t>
            </a:r>
            <a:endParaRPr lang="en-US" sz="6400" b="1" dirty="0"/>
          </a:p>
        </p:txBody>
      </p:sp>
      <p:pic>
        <p:nvPicPr>
          <p:cNvPr id="8" name="Picture 7" descr="CC0005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447" y="1586276"/>
            <a:ext cx="1842266" cy="26553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55070" y="4662633"/>
            <a:ext cx="713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Worker time = $7.25/</a:t>
            </a:r>
            <a:r>
              <a:rPr lang="en-US" sz="3600" dirty="0" err="1" smtClean="0">
                <a:solidFill>
                  <a:srgbClr val="000000"/>
                </a:solidFill>
                <a:latin typeface="Georgia" pitchFamily="18" charset="0"/>
              </a:rPr>
              <a:t>hr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740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S00938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843" y="1196522"/>
            <a:ext cx="2264740" cy="31212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86972" y="2375341"/>
            <a:ext cx="59503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latin typeface="ＭＳ ゴシック"/>
                <a:ea typeface="ＭＳ ゴシック"/>
                <a:cs typeface="ＭＳ ゴシック"/>
              </a:rPr>
              <a:t>=</a:t>
            </a:r>
            <a:endParaRPr lang="en-US" sz="6400" b="1" dirty="0"/>
          </a:p>
        </p:txBody>
      </p:sp>
      <p:pic>
        <p:nvPicPr>
          <p:cNvPr id="8" name="Picture 7" descr="CC0005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447" y="1586276"/>
            <a:ext cx="1842266" cy="26553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05870" y="5207364"/>
            <a:ext cx="713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Your time = $200/</a:t>
            </a:r>
            <a:r>
              <a:rPr lang="en-US" sz="3600" dirty="0" err="1" smtClean="0">
                <a:solidFill>
                  <a:srgbClr val="000000"/>
                </a:solidFill>
                <a:latin typeface="Georgia" pitchFamily="18" charset="0"/>
              </a:rPr>
              <a:t>hr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55070" y="4662633"/>
            <a:ext cx="713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Worker time = $7.25/</a:t>
            </a:r>
            <a:r>
              <a:rPr lang="en-US" sz="3600" dirty="0" err="1" smtClean="0">
                <a:solidFill>
                  <a:srgbClr val="000000"/>
                </a:solidFill>
                <a:latin typeface="Georgia" pitchFamily="18" charset="0"/>
              </a:rPr>
              <a:t>hr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62633"/>
            <a:ext cx="1968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14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S00938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843" y="1196522"/>
            <a:ext cx="2264740" cy="31212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86972" y="2375341"/>
            <a:ext cx="59503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latin typeface="ＭＳ ゴシック"/>
                <a:ea typeface="ＭＳ ゴシック"/>
                <a:cs typeface="ＭＳ ゴシック"/>
              </a:rPr>
              <a:t>=</a:t>
            </a:r>
            <a:endParaRPr lang="en-US" sz="6400" b="1" dirty="0"/>
          </a:p>
        </p:txBody>
      </p:sp>
      <p:pic>
        <p:nvPicPr>
          <p:cNvPr id="8" name="Picture 7" descr="CC0005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447" y="1586276"/>
            <a:ext cx="1842266" cy="26553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05870" y="5207364"/>
            <a:ext cx="713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Your time = $200/</a:t>
            </a:r>
            <a:r>
              <a:rPr lang="en-US" sz="3600" dirty="0" err="1" smtClean="0">
                <a:solidFill>
                  <a:srgbClr val="000000"/>
                </a:solidFill>
                <a:latin typeface="Georgia" pitchFamily="18" charset="0"/>
              </a:rPr>
              <a:t>hr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55070" y="4662633"/>
            <a:ext cx="713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Worker time = $7.25/</a:t>
            </a:r>
            <a:r>
              <a:rPr lang="en-US" sz="3600" dirty="0" err="1" smtClean="0">
                <a:solidFill>
                  <a:srgbClr val="000000"/>
                </a:solidFill>
                <a:latin typeface="Georgia" pitchFamily="18" charset="0"/>
              </a:rPr>
              <a:t>hr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60873" y="5713403"/>
            <a:ext cx="8416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Wingdings"/>
                <a:ea typeface="Wingdings"/>
                <a:cs typeface="Wingdings"/>
              </a:rPr>
              <a:t></a:t>
            </a:r>
            <a:endParaRPr lang="en-US" sz="4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02570" y="5821037"/>
            <a:ext cx="719718" cy="4942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83117" y="5821037"/>
            <a:ext cx="719718" cy="49420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63664" y="5821037"/>
            <a:ext cx="719718" cy="4942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44211" y="5821037"/>
            <a:ext cx="719718" cy="49420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24758" y="5821037"/>
            <a:ext cx="719718" cy="49420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05305" y="5821037"/>
            <a:ext cx="719718" cy="49420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85852" y="5821037"/>
            <a:ext cx="719718" cy="49420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6399" y="5821037"/>
            <a:ext cx="719718" cy="49420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62633"/>
            <a:ext cx="1968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51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695" y="4662633"/>
            <a:ext cx="1968500" cy="1714500"/>
          </a:xfrm>
          <a:prstGeom prst="rect">
            <a:avLst/>
          </a:prstGeom>
        </p:spPr>
      </p:pic>
      <p:pic>
        <p:nvPicPr>
          <p:cNvPr id="2" name="Picture 1" descr="LS00938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843" y="1196522"/>
            <a:ext cx="2264740" cy="31212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86972" y="2375341"/>
            <a:ext cx="59503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latin typeface="ＭＳ ゴシック"/>
                <a:ea typeface="ＭＳ ゴシック"/>
                <a:cs typeface="ＭＳ ゴシック"/>
              </a:rPr>
              <a:t>=</a:t>
            </a:r>
            <a:endParaRPr lang="en-US" sz="6400" b="1" dirty="0"/>
          </a:p>
        </p:txBody>
      </p:sp>
      <p:pic>
        <p:nvPicPr>
          <p:cNvPr id="8" name="Picture 7" descr="CC00054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447" y="1586276"/>
            <a:ext cx="1842266" cy="26553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05870" y="5207364"/>
            <a:ext cx="713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Your time = $200/</a:t>
            </a:r>
            <a:r>
              <a:rPr lang="en-US" sz="3600" dirty="0" err="1" smtClean="0">
                <a:solidFill>
                  <a:srgbClr val="000000"/>
                </a:solidFill>
                <a:latin typeface="Georgia" pitchFamily="18" charset="0"/>
              </a:rPr>
              <a:t>hr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55070" y="4662633"/>
            <a:ext cx="713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Worker time = $7.25/</a:t>
            </a:r>
            <a:r>
              <a:rPr lang="en-US" sz="3600" dirty="0" err="1" smtClean="0">
                <a:solidFill>
                  <a:srgbClr val="000000"/>
                </a:solidFill>
                <a:latin typeface="Georgia" pitchFamily="18" charset="0"/>
              </a:rPr>
              <a:t>hr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60873" y="5713403"/>
            <a:ext cx="8416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latin typeface="Wingdings"/>
                <a:ea typeface="Wingdings"/>
                <a:cs typeface="Wingdings"/>
              </a:rPr>
              <a:t></a:t>
            </a:r>
            <a:endParaRPr lang="en-US" sz="4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02570" y="5821037"/>
            <a:ext cx="719718" cy="4942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83117" y="5821037"/>
            <a:ext cx="719718" cy="49420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63664" y="5821037"/>
            <a:ext cx="719718" cy="4942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44211" y="5821037"/>
            <a:ext cx="719718" cy="49420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24758" y="5821037"/>
            <a:ext cx="719718" cy="49420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05305" y="5821037"/>
            <a:ext cx="719718" cy="49420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85852" y="5821037"/>
            <a:ext cx="719718" cy="49420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6399" y="5821037"/>
            <a:ext cx="719718" cy="4942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36483" y="6197357"/>
            <a:ext cx="4454891" cy="646331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50000"/>
                  <a:satMod val="300000"/>
                  <a:alpha val="57000"/>
                </a:schemeClr>
              </a:gs>
              <a:gs pos="35000">
                <a:schemeClr val="accent3">
                  <a:tint val="37000"/>
                  <a:satMod val="300000"/>
                  <a:alpha val="57000"/>
                </a:schemeClr>
              </a:gs>
              <a:gs pos="100000">
                <a:schemeClr val="accent3">
                  <a:tint val="15000"/>
                  <a:satMod val="350000"/>
                  <a:alpha val="57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600" b="1" dirty="0" smtClean="0"/>
              <a:t>Speculative Execution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417138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289" y="291327"/>
            <a:ext cx="43608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Coming Attractions</a:t>
            </a:r>
            <a:endParaRPr lang="en-US" sz="40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264289" y="1565223"/>
            <a:ext cx="7138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General question answering</a:t>
            </a:r>
            <a:b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</a:br>
            <a:r>
              <a:rPr lang="en-US" sz="3600" i="1" dirty="0" smtClean="0">
                <a:solidFill>
                  <a:srgbClr val="000000"/>
                </a:solidFill>
                <a:latin typeface="Georgia" pitchFamily="18" charset="0"/>
              </a:rPr>
              <a:t>(e.g. translation tasks)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4289" y="3291643"/>
            <a:ext cx="713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Java / Web service API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4289" y="4575123"/>
            <a:ext cx="713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Optimizations (time and $)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913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t="12021" b="5967"/>
          <a:stretch>
            <a:fillRect/>
          </a:stretch>
        </p:blipFill>
        <p:spPr>
          <a:xfrm>
            <a:off x="965200" y="272117"/>
            <a:ext cx="7213600" cy="329132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762388" y="4289085"/>
            <a:ext cx="5948054" cy="859472"/>
          </a:xfrm>
          <a:solidFill>
            <a:schemeClr val="tx1"/>
          </a:solidFill>
        </p:spPr>
        <p:txBody>
          <a:bodyPr anchor="ctr">
            <a:normAutofit/>
          </a:bodyPr>
          <a:lstStyle/>
          <a:p>
            <a:r>
              <a:rPr lang="en-US" sz="4400" dirty="0" err="1" smtClean="0">
                <a:solidFill>
                  <a:srgbClr val="FFFFFF"/>
                </a:solidFill>
              </a:rPr>
              <a:t>www</a:t>
            </a:r>
            <a:r>
              <a:rPr lang="en-US" sz="4400" b="1" dirty="0" err="1" smtClean="0">
                <a:solidFill>
                  <a:srgbClr val="FFFFFF"/>
                </a:solidFill>
              </a:rPr>
              <a:t>.automan-lang.</a:t>
            </a:r>
            <a:r>
              <a:rPr lang="en-US" sz="4400" dirty="0" err="1" smtClean="0">
                <a:solidFill>
                  <a:srgbClr val="FFFFFF"/>
                </a:solidFill>
              </a:rPr>
              <a:t>org</a:t>
            </a:r>
            <a:endParaRPr lang="en-US" sz="44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01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F511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516" t="16013" r="19418" b="5555"/>
          <a:stretch/>
        </p:blipFill>
        <p:spPr>
          <a:xfrm>
            <a:off x="580074" y="1269999"/>
            <a:ext cx="8085657" cy="434250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6672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289" y="291327"/>
            <a:ext cx="43608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Coming Attractions</a:t>
            </a:r>
            <a:endParaRPr lang="en-US" sz="40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264289" y="1565223"/>
            <a:ext cx="7138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General question answering</a:t>
            </a:r>
            <a:b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</a:br>
            <a:r>
              <a:rPr lang="en-US" sz="3600" i="1" dirty="0" smtClean="0">
                <a:solidFill>
                  <a:srgbClr val="000000"/>
                </a:solidFill>
                <a:latin typeface="Georgia" pitchFamily="18" charset="0"/>
              </a:rPr>
              <a:t>(e.g. translation tasks)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4289" y="3291643"/>
            <a:ext cx="713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Java / Web service API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4289" y="4575123"/>
            <a:ext cx="7138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eorgia" pitchFamily="18" charset="0"/>
              </a:rPr>
              <a:t>Optimizations (time and $)</a:t>
            </a:r>
            <a:endParaRPr lang="en-US" sz="3600" i="1" dirty="0">
              <a:solidFill>
                <a:srgbClr val="000000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07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1"/>
            <a:ext cx="9281180" cy="691054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189" t="3031" b="31675"/>
          <a:stretch/>
        </p:blipFill>
        <p:spPr>
          <a:xfrm>
            <a:off x="1740222" y="0"/>
            <a:ext cx="6114290" cy="691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39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goats?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011" y="1416975"/>
            <a:ext cx="5168974" cy="544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35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3559914" y="439792"/>
            <a:ext cx="5287722" cy="830997"/>
            <a:chOff x="5715000" y="838200"/>
            <a:chExt cx="5034408" cy="830997"/>
          </a:xfrm>
        </p:grpSpPr>
        <p:sp>
          <p:nvSpPr>
            <p:cNvPr id="9" name="Rectangle 8"/>
            <p:cNvSpPr/>
            <p:nvPr/>
          </p:nvSpPr>
          <p:spPr>
            <a:xfrm>
              <a:off x="5715000" y="838200"/>
              <a:ext cx="4781034" cy="830997"/>
            </a:xfrm>
            <a:prstGeom prst="rect">
              <a:avLst/>
            </a:prstGeom>
            <a:solidFill>
              <a:schemeClr val="accent1"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91200" y="838200"/>
              <a:ext cx="4958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 smtClean="0">
                  <a:solidFill>
                    <a:schemeClr val="bg1"/>
                  </a:solidFill>
                  <a:latin typeface="Georgia" pitchFamily="18" charset="0"/>
                </a:rPr>
                <a:t>isGiraffe</a:t>
              </a:r>
              <a:r>
                <a:rPr lang="en-US" sz="4800" dirty="0" smtClean="0">
                  <a:solidFill>
                    <a:schemeClr val="bg1"/>
                  </a:solidFill>
                  <a:latin typeface="Georgia" pitchFamily="18" charset="0"/>
                </a:rPr>
                <a:t>(       )</a:t>
              </a:r>
              <a:endParaRPr lang="en-US" sz="4800" dirty="0">
                <a:solidFill>
                  <a:schemeClr val="bg1"/>
                </a:solidFill>
                <a:latin typeface="Georgia" pitchFamily="18" charset="0"/>
              </a:endParaRPr>
            </a:p>
          </p:txBody>
        </p:sp>
      </p:grpSp>
      <p:sp>
        <p:nvSpPr>
          <p:cNvPr id="12" name="Down Arrow 11"/>
          <p:cNvSpPr/>
          <p:nvPr/>
        </p:nvSpPr>
        <p:spPr>
          <a:xfrm>
            <a:off x="6203775" y="1798547"/>
            <a:ext cx="320014" cy="724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881" y="540048"/>
            <a:ext cx="905211" cy="6789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3277</TotalTime>
  <Words>1279</Words>
  <Application>Microsoft Macintosh PowerPoint</Application>
  <PresentationFormat>On-screen Show (4:3)</PresentationFormat>
  <Paragraphs>296</Paragraphs>
  <Slides>83</Slides>
  <Notes>34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4" baseType="lpstr">
      <vt:lpstr>Office Theme</vt:lpstr>
      <vt:lpstr>Programming with People: Integrating Human-Based &amp; Digital Computation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many goats?</vt:lpstr>
    </vt:vector>
  </TitlesOfParts>
  <Manager/>
  <Company>University of Massachusetts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Platform for Integrating Human-Based and Digital Computation</dc:title>
  <dc:subject/>
  <dc:creator>Emery Berger</dc:creator>
  <cp:keywords/>
  <dc:description/>
  <cp:lastModifiedBy>Emery Berger</cp:lastModifiedBy>
  <cp:revision>41</cp:revision>
  <dcterms:created xsi:type="dcterms:W3CDTF">2012-02-04T18:44:29Z</dcterms:created>
  <dcterms:modified xsi:type="dcterms:W3CDTF">2012-07-27T20:59:17Z</dcterms:modified>
  <cp:category/>
</cp:coreProperties>
</file>